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59"/>
  </p:notesMasterIdLst>
  <p:handoutMasterIdLst>
    <p:handoutMasterId r:id="rId60"/>
  </p:handoutMasterIdLst>
  <p:sldIdLst>
    <p:sldId id="622" r:id="rId3"/>
    <p:sldId id="746" r:id="rId4"/>
    <p:sldId id="706" r:id="rId5"/>
    <p:sldId id="713" r:id="rId6"/>
    <p:sldId id="686" r:id="rId7"/>
    <p:sldId id="705" r:id="rId8"/>
    <p:sldId id="714" r:id="rId9"/>
    <p:sldId id="747" r:id="rId10"/>
    <p:sldId id="688" r:id="rId11"/>
    <p:sldId id="692" r:id="rId12"/>
    <p:sldId id="733" r:id="rId13"/>
    <p:sldId id="729" r:id="rId14"/>
    <p:sldId id="734" r:id="rId15"/>
    <p:sldId id="735" r:id="rId16"/>
    <p:sldId id="736" r:id="rId17"/>
    <p:sldId id="737" r:id="rId18"/>
    <p:sldId id="738" r:id="rId19"/>
    <p:sldId id="748" r:id="rId20"/>
    <p:sldId id="730" r:id="rId21"/>
    <p:sldId id="691" r:id="rId22"/>
    <p:sldId id="750" r:id="rId23"/>
    <p:sldId id="708" r:id="rId24"/>
    <p:sldId id="715" r:id="rId25"/>
    <p:sldId id="697" r:id="rId26"/>
    <p:sldId id="698" r:id="rId27"/>
    <p:sldId id="757" r:id="rId28"/>
    <p:sldId id="722" r:id="rId29"/>
    <p:sldId id="702" r:id="rId30"/>
    <p:sldId id="700" r:id="rId31"/>
    <p:sldId id="740" r:id="rId32"/>
    <p:sldId id="720" r:id="rId33"/>
    <p:sldId id="721" r:id="rId34"/>
    <p:sldId id="723" r:id="rId35"/>
    <p:sldId id="725" r:id="rId36"/>
    <p:sldId id="726" r:id="rId37"/>
    <p:sldId id="711" r:id="rId38"/>
    <p:sldId id="728" r:id="rId39"/>
    <p:sldId id="704" r:id="rId40"/>
    <p:sldId id="717" r:id="rId41"/>
    <p:sldId id="751" r:id="rId42"/>
    <p:sldId id="752" r:id="rId43"/>
    <p:sldId id="727" r:id="rId44"/>
    <p:sldId id="753" r:id="rId45"/>
    <p:sldId id="739" r:id="rId46"/>
    <p:sldId id="756" r:id="rId47"/>
    <p:sldId id="755" r:id="rId48"/>
    <p:sldId id="718" r:id="rId49"/>
    <p:sldId id="687" r:id="rId50"/>
    <p:sldId id="719" r:id="rId51"/>
    <p:sldId id="685" r:id="rId52"/>
    <p:sldId id="707" r:id="rId53"/>
    <p:sldId id="712" r:id="rId54"/>
    <p:sldId id="741" r:id="rId55"/>
    <p:sldId id="742" r:id="rId56"/>
    <p:sldId id="743" r:id="rId57"/>
    <p:sldId id="654" r:id="rId5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588"/>
    <p:restoredTop sz="94872" autoAdjust="0"/>
  </p:normalViewPr>
  <p:slideViewPr>
    <p:cSldViewPr snapToGrid="0" snapToObjects="1" showGuides="1">
      <p:cViewPr varScale="1">
        <p:scale>
          <a:sx n="84" d="100"/>
          <a:sy n="84" d="100"/>
        </p:scale>
        <p:origin x="208" y="272"/>
      </p:cViewPr>
      <p:guideLst>
        <p:guide orient="horz" pos="2208"/>
        <p:guide pos="3864"/>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70" d="100"/>
          <a:sy n="70" d="100"/>
        </p:scale>
        <p:origin x="256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4/6/20</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dirty="0"/>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4/6/20</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dirty="0"/>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dirty="0"/>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dirty="0"/>
          </a:p>
        </p:txBody>
      </p:sp>
    </p:spTree>
    <p:extLst>
      <p:ext uri="{BB962C8B-B14F-4D97-AF65-F5344CB8AC3E}">
        <p14:creationId xmlns:p14="http://schemas.microsoft.com/office/powerpoint/2010/main" val="3988182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dirty="0"/>
          </a:p>
        </p:txBody>
      </p:sp>
    </p:spTree>
    <p:extLst>
      <p:ext uri="{BB962C8B-B14F-4D97-AF65-F5344CB8AC3E}">
        <p14:creationId xmlns:p14="http://schemas.microsoft.com/office/powerpoint/2010/main" val="3044795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dirty="0"/>
          </a:p>
        </p:txBody>
      </p:sp>
    </p:spTree>
    <p:extLst>
      <p:ext uri="{BB962C8B-B14F-4D97-AF65-F5344CB8AC3E}">
        <p14:creationId xmlns:p14="http://schemas.microsoft.com/office/powerpoint/2010/main" val="338132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dirty="0"/>
          </a:p>
        </p:txBody>
      </p:sp>
    </p:spTree>
    <p:extLst>
      <p:ext uri="{BB962C8B-B14F-4D97-AF65-F5344CB8AC3E}">
        <p14:creationId xmlns:p14="http://schemas.microsoft.com/office/powerpoint/2010/main" val="106635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dirty="0"/>
          </a:p>
        </p:txBody>
      </p:sp>
    </p:spTree>
    <p:extLst>
      <p:ext uri="{BB962C8B-B14F-4D97-AF65-F5344CB8AC3E}">
        <p14:creationId xmlns:p14="http://schemas.microsoft.com/office/powerpoint/2010/main" val="3107877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dirty="0"/>
          </a:p>
        </p:txBody>
      </p:sp>
    </p:spTree>
    <p:extLst>
      <p:ext uri="{BB962C8B-B14F-4D97-AF65-F5344CB8AC3E}">
        <p14:creationId xmlns:p14="http://schemas.microsoft.com/office/powerpoint/2010/main" val="2725923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dirty="0"/>
          </a:p>
        </p:txBody>
      </p:sp>
    </p:spTree>
    <p:extLst>
      <p:ext uri="{BB962C8B-B14F-4D97-AF65-F5344CB8AC3E}">
        <p14:creationId xmlns:p14="http://schemas.microsoft.com/office/powerpoint/2010/main" val="2777113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dirty="0"/>
          </a:p>
        </p:txBody>
      </p:sp>
    </p:spTree>
    <p:extLst>
      <p:ext uri="{BB962C8B-B14F-4D97-AF65-F5344CB8AC3E}">
        <p14:creationId xmlns:p14="http://schemas.microsoft.com/office/powerpoint/2010/main" val="2523045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dirty="0"/>
          </a:p>
        </p:txBody>
      </p:sp>
    </p:spTree>
    <p:extLst>
      <p:ext uri="{BB962C8B-B14F-4D97-AF65-F5344CB8AC3E}">
        <p14:creationId xmlns:p14="http://schemas.microsoft.com/office/powerpoint/2010/main" val="2787179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dirty="0"/>
          </a:p>
        </p:txBody>
      </p:sp>
    </p:spTree>
    <p:extLst>
      <p:ext uri="{BB962C8B-B14F-4D97-AF65-F5344CB8AC3E}">
        <p14:creationId xmlns:p14="http://schemas.microsoft.com/office/powerpoint/2010/main" val="113398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dirty="0"/>
          </a:p>
        </p:txBody>
      </p:sp>
    </p:spTree>
    <p:extLst>
      <p:ext uri="{BB962C8B-B14F-4D97-AF65-F5344CB8AC3E}">
        <p14:creationId xmlns:p14="http://schemas.microsoft.com/office/powerpoint/2010/main" val="1990937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dirty="0"/>
          </a:p>
        </p:txBody>
      </p:sp>
    </p:spTree>
    <p:extLst>
      <p:ext uri="{BB962C8B-B14F-4D97-AF65-F5344CB8AC3E}">
        <p14:creationId xmlns:p14="http://schemas.microsoft.com/office/powerpoint/2010/main" val="4098187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dirty="0"/>
          </a:p>
        </p:txBody>
      </p:sp>
    </p:spTree>
    <p:extLst>
      <p:ext uri="{BB962C8B-B14F-4D97-AF65-F5344CB8AC3E}">
        <p14:creationId xmlns:p14="http://schemas.microsoft.com/office/powerpoint/2010/main" val="3657928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dirty="0"/>
          </a:p>
        </p:txBody>
      </p:sp>
    </p:spTree>
    <p:extLst>
      <p:ext uri="{BB962C8B-B14F-4D97-AF65-F5344CB8AC3E}">
        <p14:creationId xmlns:p14="http://schemas.microsoft.com/office/powerpoint/2010/main" val="2539864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dirty="0"/>
          </a:p>
        </p:txBody>
      </p:sp>
    </p:spTree>
    <p:extLst>
      <p:ext uri="{BB962C8B-B14F-4D97-AF65-F5344CB8AC3E}">
        <p14:creationId xmlns:p14="http://schemas.microsoft.com/office/powerpoint/2010/main" val="2563919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dirty="0"/>
          </a:p>
        </p:txBody>
      </p:sp>
    </p:spTree>
    <p:extLst>
      <p:ext uri="{BB962C8B-B14F-4D97-AF65-F5344CB8AC3E}">
        <p14:creationId xmlns:p14="http://schemas.microsoft.com/office/powerpoint/2010/main" val="1351013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dirty="0"/>
          </a:p>
        </p:txBody>
      </p:sp>
    </p:spTree>
    <p:extLst>
      <p:ext uri="{BB962C8B-B14F-4D97-AF65-F5344CB8AC3E}">
        <p14:creationId xmlns:p14="http://schemas.microsoft.com/office/powerpoint/2010/main" val="1768197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dirty="0"/>
          </a:p>
        </p:txBody>
      </p:sp>
    </p:spTree>
    <p:extLst>
      <p:ext uri="{BB962C8B-B14F-4D97-AF65-F5344CB8AC3E}">
        <p14:creationId xmlns:p14="http://schemas.microsoft.com/office/powerpoint/2010/main" val="16332560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dirty="0"/>
          </a:p>
        </p:txBody>
      </p:sp>
    </p:spTree>
    <p:extLst>
      <p:ext uri="{BB962C8B-B14F-4D97-AF65-F5344CB8AC3E}">
        <p14:creationId xmlns:p14="http://schemas.microsoft.com/office/powerpoint/2010/main" val="1812525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dirty="0"/>
          </a:p>
        </p:txBody>
      </p:sp>
    </p:spTree>
    <p:extLst>
      <p:ext uri="{BB962C8B-B14F-4D97-AF65-F5344CB8AC3E}">
        <p14:creationId xmlns:p14="http://schemas.microsoft.com/office/powerpoint/2010/main" val="1682833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dirty="0"/>
          </a:p>
        </p:txBody>
      </p:sp>
    </p:spTree>
    <p:extLst>
      <p:ext uri="{BB962C8B-B14F-4D97-AF65-F5344CB8AC3E}">
        <p14:creationId xmlns:p14="http://schemas.microsoft.com/office/powerpoint/2010/main" val="898824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dirty="0"/>
          </a:p>
        </p:txBody>
      </p:sp>
    </p:spTree>
    <p:extLst>
      <p:ext uri="{BB962C8B-B14F-4D97-AF65-F5344CB8AC3E}">
        <p14:creationId xmlns:p14="http://schemas.microsoft.com/office/powerpoint/2010/main" val="2337659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dirty="0"/>
          </a:p>
        </p:txBody>
      </p:sp>
    </p:spTree>
    <p:extLst>
      <p:ext uri="{BB962C8B-B14F-4D97-AF65-F5344CB8AC3E}">
        <p14:creationId xmlns:p14="http://schemas.microsoft.com/office/powerpoint/2010/main" val="679332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dirty="0"/>
          </a:p>
        </p:txBody>
      </p:sp>
    </p:spTree>
    <p:extLst>
      <p:ext uri="{BB962C8B-B14F-4D97-AF65-F5344CB8AC3E}">
        <p14:creationId xmlns:p14="http://schemas.microsoft.com/office/powerpoint/2010/main" val="1831069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dirty="0"/>
          </a:p>
        </p:txBody>
      </p:sp>
    </p:spTree>
    <p:extLst>
      <p:ext uri="{BB962C8B-B14F-4D97-AF65-F5344CB8AC3E}">
        <p14:creationId xmlns:p14="http://schemas.microsoft.com/office/powerpoint/2010/main" val="361138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dirty="0"/>
          </a:p>
        </p:txBody>
      </p:sp>
    </p:spTree>
    <p:extLst>
      <p:ext uri="{BB962C8B-B14F-4D97-AF65-F5344CB8AC3E}">
        <p14:creationId xmlns:p14="http://schemas.microsoft.com/office/powerpoint/2010/main" val="587984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dirty="0"/>
          </a:p>
        </p:txBody>
      </p:sp>
    </p:spTree>
    <p:extLst>
      <p:ext uri="{BB962C8B-B14F-4D97-AF65-F5344CB8AC3E}">
        <p14:creationId xmlns:p14="http://schemas.microsoft.com/office/powerpoint/2010/main" val="9753897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dirty="0"/>
          </a:p>
        </p:txBody>
      </p:sp>
    </p:spTree>
    <p:extLst>
      <p:ext uri="{BB962C8B-B14F-4D97-AF65-F5344CB8AC3E}">
        <p14:creationId xmlns:p14="http://schemas.microsoft.com/office/powerpoint/2010/main" val="15184236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dirty="0"/>
          </a:p>
        </p:txBody>
      </p:sp>
    </p:spTree>
    <p:extLst>
      <p:ext uri="{BB962C8B-B14F-4D97-AF65-F5344CB8AC3E}">
        <p14:creationId xmlns:p14="http://schemas.microsoft.com/office/powerpoint/2010/main" val="394455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dirty="0"/>
          </a:p>
        </p:txBody>
      </p:sp>
    </p:spTree>
    <p:extLst>
      <p:ext uri="{BB962C8B-B14F-4D97-AF65-F5344CB8AC3E}">
        <p14:creationId xmlns:p14="http://schemas.microsoft.com/office/powerpoint/2010/main" val="2919187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dirty="0"/>
          </a:p>
        </p:txBody>
      </p:sp>
    </p:spTree>
    <p:extLst>
      <p:ext uri="{BB962C8B-B14F-4D97-AF65-F5344CB8AC3E}">
        <p14:creationId xmlns:p14="http://schemas.microsoft.com/office/powerpoint/2010/main" val="4303933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dirty="0"/>
          </a:p>
        </p:txBody>
      </p:sp>
    </p:spTree>
    <p:extLst>
      <p:ext uri="{BB962C8B-B14F-4D97-AF65-F5344CB8AC3E}">
        <p14:creationId xmlns:p14="http://schemas.microsoft.com/office/powerpoint/2010/main" val="1632799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dirty="0"/>
          </a:p>
        </p:txBody>
      </p:sp>
    </p:spTree>
    <p:extLst>
      <p:ext uri="{BB962C8B-B14F-4D97-AF65-F5344CB8AC3E}">
        <p14:creationId xmlns:p14="http://schemas.microsoft.com/office/powerpoint/2010/main" val="1950816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dirty="0"/>
          </a:p>
        </p:txBody>
      </p:sp>
    </p:spTree>
    <p:extLst>
      <p:ext uri="{BB962C8B-B14F-4D97-AF65-F5344CB8AC3E}">
        <p14:creationId xmlns:p14="http://schemas.microsoft.com/office/powerpoint/2010/main" val="35562879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dirty="0"/>
          </a:p>
        </p:txBody>
      </p:sp>
    </p:spTree>
    <p:extLst>
      <p:ext uri="{BB962C8B-B14F-4D97-AF65-F5344CB8AC3E}">
        <p14:creationId xmlns:p14="http://schemas.microsoft.com/office/powerpoint/2010/main" val="40021291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dirty="0"/>
          </a:p>
        </p:txBody>
      </p:sp>
    </p:spTree>
    <p:extLst>
      <p:ext uri="{BB962C8B-B14F-4D97-AF65-F5344CB8AC3E}">
        <p14:creationId xmlns:p14="http://schemas.microsoft.com/office/powerpoint/2010/main" val="42828067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dirty="0"/>
          </a:p>
        </p:txBody>
      </p:sp>
    </p:spTree>
    <p:extLst>
      <p:ext uri="{BB962C8B-B14F-4D97-AF65-F5344CB8AC3E}">
        <p14:creationId xmlns:p14="http://schemas.microsoft.com/office/powerpoint/2010/main" val="38969490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dirty="0"/>
          </a:p>
        </p:txBody>
      </p:sp>
    </p:spTree>
    <p:extLst>
      <p:ext uri="{BB962C8B-B14F-4D97-AF65-F5344CB8AC3E}">
        <p14:creationId xmlns:p14="http://schemas.microsoft.com/office/powerpoint/2010/main" val="11853965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dirty="0"/>
          </a:p>
        </p:txBody>
      </p:sp>
    </p:spTree>
    <p:extLst>
      <p:ext uri="{BB962C8B-B14F-4D97-AF65-F5344CB8AC3E}">
        <p14:creationId xmlns:p14="http://schemas.microsoft.com/office/powerpoint/2010/main" val="825366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dirty="0"/>
          </a:p>
        </p:txBody>
      </p:sp>
    </p:spTree>
    <p:extLst>
      <p:ext uri="{BB962C8B-B14F-4D97-AF65-F5344CB8AC3E}">
        <p14:creationId xmlns:p14="http://schemas.microsoft.com/office/powerpoint/2010/main" val="3938651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dirty="0"/>
          </a:p>
        </p:txBody>
      </p:sp>
    </p:spTree>
    <p:extLst>
      <p:ext uri="{BB962C8B-B14F-4D97-AF65-F5344CB8AC3E}">
        <p14:creationId xmlns:p14="http://schemas.microsoft.com/office/powerpoint/2010/main" val="18591539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dirty="0"/>
          </a:p>
        </p:txBody>
      </p:sp>
    </p:spTree>
    <p:extLst>
      <p:ext uri="{BB962C8B-B14F-4D97-AF65-F5344CB8AC3E}">
        <p14:creationId xmlns:p14="http://schemas.microsoft.com/office/powerpoint/2010/main" val="10678155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dirty="0"/>
          </a:p>
        </p:txBody>
      </p:sp>
    </p:spTree>
    <p:extLst>
      <p:ext uri="{BB962C8B-B14F-4D97-AF65-F5344CB8AC3E}">
        <p14:creationId xmlns:p14="http://schemas.microsoft.com/office/powerpoint/2010/main" val="1651076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dirty="0"/>
          </a:p>
        </p:txBody>
      </p:sp>
    </p:spTree>
    <p:extLst>
      <p:ext uri="{BB962C8B-B14F-4D97-AF65-F5344CB8AC3E}">
        <p14:creationId xmlns:p14="http://schemas.microsoft.com/office/powerpoint/2010/main" val="4843991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dirty="0"/>
          </a:p>
        </p:txBody>
      </p:sp>
    </p:spTree>
    <p:extLst>
      <p:ext uri="{BB962C8B-B14F-4D97-AF65-F5344CB8AC3E}">
        <p14:creationId xmlns:p14="http://schemas.microsoft.com/office/powerpoint/2010/main" val="27910050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dirty="0"/>
          </a:p>
        </p:txBody>
      </p:sp>
    </p:spTree>
    <p:extLst>
      <p:ext uri="{BB962C8B-B14F-4D97-AF65-F5344CB8AC3E}">
        <p14:creationId xmlns:p14="http://schemas.microsoft.com/office/powerpoint/2010/main" val="28543122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dirty="0"/>
          </a:p>
        </p:txBody>
      </p:sp>
    </p:spTree>
    <p:extLst>
      <p:ext uri="{BB962C8B-B14F-4D97-AF65-F5344CB8AC3E}">
        <p14:creationId xmlns:p14="http://schemas.microsoft.com/office/powerpoint/2010/main" val="27001031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dirty="0"/>
          </a:p>
        </p:txBody>
      </p:sp>
    </p:spTree>
    <p:extLst>
      <p:ext uri="{BB962C8B-B14F-4D97-AF65-F5344CB8AC3E}">
        <p14:creationId xmlns:p14="http://schemas.microsoft.com/office/powerpoint/2010/main" val="29074110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dirty="0"/>
          </a:p>
        </p:txBody>
      </p:sp>
    </p:spTree>
    <p:extLst>
      <p:ext uri="{BB962C8B-B14F-4D97-AF65-F5344CB8AC3E}">
        <p14:creationId xmlns:p14="http://schemas.microsoft.com/office/powerpoint/2010/main" val="34658281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dirty="0"/>
          </a:p>
        </p:txBody>
      </p:sp>
    </p:spTree>
    <p:extLst>
      <p:ext uri="{BB962C8B-B14F-4D97-AF65-F5344CB8AC3E}">
        <p14:creationId xmlns:p14="http://schemas.microsoft.com/office/powerpoint/2010/main" val="13653494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dirty="0"/>
          </a:p>
        </p:txBody>
      </p:sp>
    </p:spTree>
    <p:extLst>
      <p:ext uri="{BB962C8B-B14F-4D97-AF65-F5344CB8AC3E}">
        <p14:creationId xmlns:p14="http://schemas.microsoft.com/office/powerpoint/2010/main" val="4057986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dirty="0"/>
          </a:p>
        </p:txBody>
      </p:sp>
    </p:spTree>
    <p:extLst>
      <p:ext uri="{BB962C8B-B14F-4D97-AF65-F5344CB8AC3E}">
        <p14:creationId xmlns:p14="http://schemas.microsoft.com/office/powerpoint/2010/main" val="1490188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a:t>
            </a:fld>
            <a:endParaRPr lang="en-US" dirty="0"/>
          </a:p>
        </p:txBody>
      </p:sp>
    </p:spTree>
    <p:extLst>
      <p:ext uri="{BB962C8B-B14F-4D97-AF65-F5344CB8AC3E}">
        <p14:creationId xmlns:p14="http://schemas.microsoft.com/office/powerpoint/2010/main" val="2366743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dirty="0"/>
          </a:p>
        </p:txBody>
      </p:sp>
    </p:spTree>
    <p:extLst>
      <p:ext uri="{BB962C8B-B14F-4D97-AF65-F5344CB8AC3E}">
        <p14:creationId xmlns:p14="http://schemas.microsoft.com/office/powerpoint/2010/main" val="3159357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dirty="0"/>
          </a:p>
        </p:txBody>
      </p:sp>
    </p:spTree>
    <p:extLst>
      <p:ext uri="{BB962C8B-B14F-4D97-AF65-F5344CB8AC3E}">
        <p14:creationId xmlns:p14="http://schemas.microsoft.com/office/powerpoint/2010/main" val="612395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dirty="0"/>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www.ti.com/data-converters/adc-circuit/high-speed/rf-sampling.html"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hyperlink" Target="http://www.ti.com/lit/ds/symlink/dac61416.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tiff"/></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gnuradio.org/"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3.tiff"/></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hyperlink" Target="https://www.facebook.com/rtlsdrblog" TargetMode="External"/><Relationship Id="rId13" Type="http://schemas.openxmlformats.org/officeDocument/2006/relationships/image" Target="../media/image21.png"/><Relationship Id="rId18" Type="http://schemas.openxmlformats.org/officeDocument/2006/relationships/hyperlink" Target="https://www.amazon.com/gp/product/B00KCDF1QI/ref=as_li_tl?ie=UTF8&amp;camp=1789&amp;creative=390957&amp;creativeASIN=B00KCDF1QI&amp;linkCode=as2&amp;tag=book0674-20&amp;linkId=RSP53QLYXP4IS32X" TargetMode="External"/><Relationship Id="rId3" Type="http://schemas.openxmlformats.org/officeDocument/2006/relationships/image" Target="../media/image15.jpeg"/><Relationship Id="rId7" Type="http://schemas.openxmlformats.org/officeDocument/2006/relationships/image" Target="../media/image18.png"/><Relationship Id="rId12" Type="http://schemas.openxmlformats.org/officeDocument/2006/relationships/hyperlink" Target="https://plus.google.com/+rtlsdrblog" TargetMode="External"/><Relationship Id="rId17" Type="http://schemas.openxmlformats.org/officeDocument/2006/relationships/image" Target="../media/image23.png"/><Relationship Id="rId2" Type="http://schemas.openxmlformats.org/officeDocument/2006/relationships/notesSlide" Target="../notesSlides/notesSlide23.xml"/><Relationship Id="rId16" Type="http://schemas.openxmlformats.org/officeDocument/2006/relationships/hyperlink" Target="https://www.rtl-sdr.com/forum/feed.php" TargetMode="External"/><Relationship Id="rId1" Type="http://schemas.openxmlformats.org/officeDocument/2006/relationships/slideLayout" Target="../slideLayouts/slideLayout3.xml"/><Relationship Id="rId6" Type="http://schemas.openxmlformats.org/officeDocument/2006/relationships/hyperlink" Target="https://www.rtl-sdr.com/hydrasdr-preview-a-4x-coherent-rtl-sdr-for-direction-finding-passive-radar-and-more/" TargetMode="External"/><Relationship Id="rId11" Type="http://schemas.openxmlformats.org/officeDocument/2006/relationships/image" Target="../media/image20.png"/><Relationship Id="rId5" Type="http://schemas.openxmlformats.org/officeDocument/2006/relationships/image" Target="../media/image17.jpeg"/><Relationship Id="rId15" Type="http://schemas.openxmlformats.org/officeDocument/2006/relationships/image" Target="../media/image22.png"/><Relationship Id="rId10" Type="http://schemas.openxmlformats.org/officeDocument/2006/relationships/hyperlink" Target="https://twitter.com/rtlsdrblog" TargetMode="External"/><Relationship Id="rId19" Type="http://schemas.openxmlformats.org/officeDocument/2006/relationships/image" Target="../media/image24.png"/><Relationship Id="rId4" Type="http://schemas.openxmlformats.org/officeDocument/2006/relationships/image" Target="../media/image16.jpeg"/><Relationship Id="rId9" Type="http://schemas.openxmlformats.org/officeDocument/2006/relationships/image" Target="../media/image19.png"/><Relationship Id="rId14" Type="http://schemas.openxmlformats.org/officeDocument/2006/relationships/hyperlink" Target="https://www.rtl-sdr.com/feed/"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www.amazon.com/routing-directional-antenna-Router-specific-high-gain/dp/B076B5K57P"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www.newegg.com/Product/Product.aspx?Item=9SIAFS976S4125"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www.rfamplifiers.com/"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greatscottgadgets.com/hackrf/"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tiff"/><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tiff"/><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 Software Defined Radios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a:latin typeface="Arial" panose="020B0604020202020204" pitchFamily="34" charset="0"/>
                <a:cs typeface="Arial" panose="020B0604020202020204" pitchFamily="34" charset="0"/>
              </a:rPr>
              <a:t>johnmanferdelli</a:t>
            </a:r>
            <a:r>
              <a:rPr lang="en-US" dirty="0">
                <a:latin typeface="Arial" panose="020B0604020202020204" pitchFamily="34" charset="0"/>
                <a:cs typeface="Arial" panose="020B0604020202020204" pitchFamily="34" charset="0"/>
              </a:rPr>
              <a:t>@hotmail.com </a:t>
            </a:r>
          </a:p>
          <a:p>
            <a:pPr algn="r"/>
            <a:r>
              <a:rPr lang="en-US" dirty="0"/>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dirty="0"/>
          </a:p>
        </p:txBody>
      </p:sp>
      <p:sp>
        <p:nvSpPr>
          <p:cNvPr id="4" name="TextBox 3">
            <a:extLst>
              <a:ext uri="{FF2B5EF4-FFF2-40B4-BE49-F238E27FC236}">
                <a16:creationId xmlns:a16="http://schemas.microsoft.com/office/drawing/2014/main" id="{22688D60-3C5D-5D4C-9C41-328E6542EFAB}"/>
              </a:ext>
            </a:extLst>
          </p:cNvPr>
          <p:cNvSpPr txBox="1"/>
          <p:nvPr/>
        </p:nvSpPr>
        <p:spPr>
          <a:xfrm>
            <a:off x="1678172" y="5761973"/>
            <a:ext cx="1983235" cy="338554"/>
          </a:xfrm>
          <a:prstGeom prst="rect">
            <a:avLst/>
          </a:prstGeom>
          <a:noFill/>
        </p:spPr>
        <p:txBody>
          <a:bodyPr wrap="none" rtlCol="0">
            <a:spAutoFit/>
          </a:bodyPr>
          <a:lstStyle/>
          <a:p>
            <a:r>
              <a:rPr lang="en-US" sz="1600" dirty="0"/>
              <a:t>April 6, 2020, 14:30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177" y="125564"/>
            <a:ext cx="11127111" cy="868362"/>
          </a:xfrm>
        </p:spPr>
        <p:txBody>
          <a:bodyPr anchor="ctr">
            <a:normAutofit/>
          </a:bodyPr>
          <a:lstStyle/>
          <a:p>
            <a:pPr algn="ctr"/>
            <a:r>
              <a:rPr lang="en-US" sz="4400" dirty="0">
                <a:latin typeface="Arial" panose="020B0604020202020204" pitchFamily="34" charset="0"/>
                <a:cs typeface="Arial" panose="020B0604020202020204" pitchFamily="34" charset="0"/>
              </a:rPr>
              <a:t>Analytic signal representation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dirty="0"/>
          </a:p>
        </p:txBody>
      </p:sp>
      <p:sp>
        <p:nvSpPr>
          <p:cNvPr id="34" name="TextBox 33">
            <a:extLst>
              <a:ext uri="{FF2B5EF4-FFF2-40B4-BE49-F238E27FC236}">
                <a16:creationId xmlns:a16="http://schemas.microsoft.com/office/drawing/2014/main" id="{9E4E0ACD-F92A-1A41-93DD-8E895EEB7758}"/>
              </a:ext>
            </a:extLst>
          </p:cNvPr>
          <p:cNvSpPr txBox="1"/>
          <p:nvPr/>
        </p:nvSpPr>
        <p:spPr>
          <a:xfrm rot="10800000">
            <a:off x="8661387" y="5514536"/>
            <a:ext cx="741405" cy="707886"/>
          </a:xfrm>
          <a:prstGeom prst="rect">
            <a:avLst/>
          </a:prstGeom>
          <a:noFill/>
        </p:spPr>
        <p:txBody>
          <a:bodyPr wrap="square" rtlCol="0">
            <a:spAutoFit/>
          </a:bodyPr>
          <a:lstStyle/>
          <a:p>
            <a:r>
              <a:rPr lang="en-US" sz="4000" dirty="0"/>
              <a:t>∼</a:t>
            </a:r>
          </a:p>
        </p:txBody>
      </p:sp>
      <p:sp>
        <p:nvSpPr>
          <p:cNvPr id="35" name="Oval 34">
            <a:extLst>
              <a:ext uri="{FF2B5EF4-FFF2-40B4-BE49-F238E27FC236}">
                <a16:creationId xmlns:a16="http://schemas.microsoft.com/office/drawing/2014/main" id="{B0EB568D-04B5-8F4A-9FD4-3FF501731FC1}"/>
              </a:ext>
            </a:extLst>
          </p:cNvPr>
          <p:cNvSpPr/>
          <p:nvPr/>
        </p:nvSpPr>
        <p:spPr>
          <a:xfrm>
            <a:off x="8836932" y="5559950"/>
            <a:ext cx="565860" cy="610166"/>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B3D94F2D-BEE3-9448-BEB3-E71124D9E74F}"/>
              </a:ext>
            </a:extLst>
          </p:cNvPr>
          <p:cNvSpPr/>
          <p:nvPr/>
        </p:nvSpPr>
        <p:spPr>
          <a:xfrm>
            <a:off x="10078267" y="4144839"/>
            <a:ext cx="564578" cy="468531"/>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67B5D1DC-F9A9-2744-BC23-A522BAD684B3}"/>
              </a:ext>
            </a:extLst>
          </p:cNvPr>
          <p:cNvSpPr txBox="1"/>
          <p:nvPr/>
        </p:nvSpPr>
        <p:spPr>
          <a:xfrm>
            <a:off x="10070648" y="4070325"/>
            <a:ext cx="522900" cy="584775"/>
          </a:xfrm>
          <a:prstGeom prst="rect">
            <a:avLst/>
          </a:prstGeom>
          <a:noFill/>
        </p:spPr>
        <p:txBody>
          <a:bodyPr wrap="none" rtlCol="0">
            <a:spAutoFit/>
          </a:bodyPr>
          <a:lstStyle/>
          <a:p>
            <a:r>
              <a:rPr lang="en-US" sz="3200" dirty="0"/>
              <a:t>𝜱</a:t>
            </a:r>
          </a:p>
        </p:txBody>
      </p:sp>
      <p:cxnSp>
        <p:nvCxnSpPr>
          <p:cNvPr id="40" name="Straight Arrow Connector 39">
            <a:extLst>
              <a:ext uri="{FF2B5EF4-FFF2-40B4-BE49-F238E27FC236}">
                <a16:creationId xmlns:a16="http://schemas.microsoft.com/office/drawing/2014/main" id="{473E5D27-4F0B-2D4D-9419-A3CDB0B16ED9}"/>
              </a:ext>
            </a:extLst>
          </p:cNvPr>
          <p:cNvCxnSpPr>
            <a:cxnSpLocks/>
          </p:cNvCxnSpPr>
          <p:nvPr/>
        </p:nvCxnSpPr>
        <p:spPr>
          <a:xfrm flipH="1" flipV="1">
            <a:off x="10323570" y="3682149"/>
            <a:ext cx="5571" cy="4621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6C0764-ED85-0D48-AC2E-B91320C804CE}"/>
              </a:ext>
            </a:extLst>
          </p:cNvPr>
          <p:cNvCxnSpPr>
            <a:cxnSpLocks/>
          </p:cNvCxnSpPr>
          <p:nvPr/>
        </p:nvCxnSpPr>
        <p:spPr>
          <a:xfrm flipH="1" flipV="1">
            <a:off x="10305524" y="4583423"/>
            <a:ext cx="1" cy="12577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7FB946D-A8CD-C549-B56F-CF0E5664260D}"/>
              </a:ext>
            </a:extLst>
          </p:cNvPr>
          <p:cNvCxnSpPr/>
          <p:nvPr/>
        </p:nvCxnSpPr>
        <p:spPr>
          <a:xfrm>
            <a:off x="9379560" y="5841212"/>
            <a:ext cx="9144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E461283-8698-5F4D-A09A-5AEAB6B67926}"/>
              </a:ext>
            </a:extLst>
          </p:cNvPr>
          <p:cNvSpPr txBox="1"/>
          <p:nvPr/>
        </p:nvSpPr>
        <p:spPr>
          <a:xfrm>
            <a:off x="11473071" y="5561630"/>
            <a:ext cx="649963" cy="461665"/>
          </a:xfrm>
          <a:prstGeom prst="rect">
            <a:avLst/>
          </a:prstGeom>
          <a:noFill/>
        </p:spPr>
        <p:txBody>
          <a:bodyPr wrap="square" rtlCol="0">
            <a:spAutoFit/>
          </a:bodyPr>
          <a:lstStyle/>
          <a:p>
            <a:r>
              <a:rPr lang="en-US" sz="2400" dirty="0"/>
              <a:t>I(t)</a:t>
            </a:r>
          </a:p>
        </p:txBody>
      </p:sp>
      <p:sp>
        <p:nvSpPr>
          <p:cNvPr id="45" name="TextBox 44">
            <a:extLst>
              <a:ext uri="{FF2B5EF4-FFF2-40B4-BE49-F238E27FC236}">
                <a16:creationId xmlns:a16="http://schemas.microsoft.com/office/drawing/2014/main" id="{4E6012E9-9D71-3741-A33D-F2E6A251412C}"/>
              </a:ext>
            </a:extLst>
          </p:cNvPr>
          <p:cNvSpPr txBox="1"/>
          <p:nvPr/>
        </p:nvSpPr>
        <p:spPr>
          <a:xfrm>
            <a:off x="11392323" y="3478711"/>
            <a:ext cx="824131" cy="461665"/>
          </a:xfrm>
          <a:prstGeom prst="rect">
            <a:avLst/>
          </a:prstGeom>
          <a:noFill/>
        </p:spPr>
        <p:txBody>
          <a:bodyPr wrap="square" rtlCol="0">
            <a:spAutoFit/>
          </a:bodyPr>
          <a:lstStyle/>
          <a:p>
            <a:r>
              <a:rPr lang="en-US" sz="2400" dirty="0"/>
              <a:t>Q(t)</a:t>
            </a:r>
          </a:p>
        </p:txBody>
      </p:sp>
      <p:cxnSp>
        <p:nvCxnSpPr>
          <p:cNvPr id="46" name="Straight Arrow Connector 45">
            <a:extLst>
              <a:ext uri="{FF2B5EF4-FFF2-40B4-BE49-F238E27FC236}">
                <a16:creationId xmlns:a16="http://schemas.microsoft.com/office/drawing/2014/main" id="{711CC29B-01AD-514E-B1CE-368A43E978E8}"/>
              </a:ext>
            </a:extLst>
          </p:cNvPr>
          <p:cNvCxnSpPr>
            <a:cxnSpLocks/>
          </p:cNvCxnSpPr>
          <p:nvPr/>
        </p:nvCxnSpPr>
        <p:spPr>
          <a:xfrm>
            <a:off x="10318389" y="3680857"/>
            <a:ext cx="1143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6044C87-14CA-3849-A0D4-4A684D5FB3FB}"/>
              </a:ext>
            </a:extLst>
          </p:cNvPr>
          <p:cNvCxnSpPr>
            <a:cxnSpLocks/>
          </p:cNvCxnSpPr>
          <p:nvPr/>
        </p:nvCxnSpPr>
        <p:spPr>
          <a:xfrm>
            <a:off x="10355966" y="5841212"/>
            <a:ext cx="1143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442206BC-6B9D-7345-9120-BF41430BC60A}"/>
                  </a:ext>
                </a:extLst>
              </p:cNvPr>
              <p:cNvSpPr txBox="1">
                <a:spLocks/>
              </p:cNvSpPr>
              <p:nvPr/>
            </p:nvSpPr>
            <p:spPr>
              <a:xfrm>
                <a:off x="456725" y="1477828"/>
                <a:ext cx="8257529" cy="51849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cs typeface="Arial" charset="0"/>
                  </a:rPr>
                  <a:t>We want to split a signal S(t) into two components:</a:t>
                </a:r>
              </a:p>
              <a:p>
                <a:pPr marL="800100" lvl="1" indent="-342900" algn="l">
                  <a:buFont typeface="Arial" panose="020B0604020202020204" pitchFamily="34" charset="0"/>
                  <a:buChar char="•"/>
                </a:pPr>
                <a:r>
                  <a:rPr lang="en-US" dirty="0">
                    <a:latin typeface="Arial" charset="0"/>
                    <a:cs typeface="Arial" charset="0"/>
                  </a:rPr>
                  <a:t>The signal itself or the in-phase component, I(t); and,</a:t>
                </a:r>
              </a:p>
              <a:p>
                <a:pPr marL="800100" lvl="1" indent="-342900" algn="l">
                  <a:buFont typeface="Arial" panose="020B0604020202020204" pitchFamily="34" charset="0"/>
                  <a:buChar char="•"/>
                </a:pPr>
                <a:r>
                  <a:rPr lang="en-US" dirty="0">
                    <a:latin typeface="Arial" charset="0"/>
                    <a:cs typeface="Arial" charset="0"/>
                  </a:rPr>
                  <a:t>The signal shifted by 90 or </a:t>
                </a:r>
                <a14:m>
                  <m:oMath xmlns:m="http://schemas.openxmlformats.org/officeDocument/2006/math">
                    <m:f>
                      <m:fPr>
                        <m:ctrlPr>
                          <a:rPr lang="en-US" i="1" smtClean="0">
                            <a:latin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𝜋</m:t>
                        </m:r>
                      </m:num>
                      <m:den>
                        <m:r>
                          <a:rPr lang="en-US" b="0" i="1" smtClean="0">
                            <a:latin typeface="Cambria Math" panose="02040503050406030204" pitchFamily="18" charset="0"/>
                            <a:cs typeface="Arial" charset="0"/>
                          </a:rPr>
                          <m:t>2</m:t>
                        </m:r>
                      </m:den>
                    </m:f>
                  </m:oMath>
                </a14:m>
                <a:r>
                  <a:rPr lang="en-US" dirty="0">
                    <a:latin typeface="Arial" charset="0"/>
                    <a:cs typeface="Arial" charset="0"/>
                  </a:rPr>
                  <a:t> or out of phase (or quadrature) component, Q(t). </a:t>
                </a:r>
              </a:p>
              <a:p>
                <a:pPr marL="800100" lvl="1" indent="-342900" algn="l">
                  <a:buFont typeface="Arial" panose="020B0604020202020204" pitchFamily="34" charset="0"/>
                  <a:buChar char="•"/>
                </a:pPr>
                <a:r>
                  <a:rPr lang="en-US" dirty="0">
                    <a:latin typeface="Arial" charset="0"/>
                    <a:cs typeface="Arial" charset="0"/>
                  </a:rPr>
                  <a:t>We combine these into a single </a:t>
                </a:r>
                <a:r>
                  <a:rPr lang="en-US" i="1" dirty="0">
                    <a:latin typeface="Arial" charset="0"/>
                    <a:cs typeface="Arial" charset="0"/>
                  </a:rPr>
                  <a:t>complex</a:t>
                </a:r>
                <a:r>
                  <a:rPr lang="en-US" dirty="0">
                    <a:latin typeface="Arial" charset="0"/>
                    <a:cs typeface="Arial" charset="0"/>
                  </a:rPr>
                  <a:t> number x(t)= I(t)+jQ(t)</a:t>
                </a:r>
                <a:endParaRPr lang="en-US" baseline="30000" dirty="0">
                  <a:latin typeface="Arial" charset="0"/>
                  <a:cs typeface="Arial" charset="0"/>
                </a:endParaRPr>
              </a:p>
              <a:p>
                <a:pPr marL="342900" indent="-342900" algn="l">
                  <a:buFont typeface="Arial" panose="020B0604020202020204" pitchFamily="34" charset="0"/>
                  <a:buChar char="•"/>
                </a:pPr>
                <a:r>
                  <a:rPr lang="en-US" sz="2000" dirty="0">
                    <a:latin typeface="Arial" charset="0"/>
                    <a:cs typeface="Arial" charset="0"/>
                  </a:rPr>
                  <a:t>It turns out, this is the “natural” representation of a signal for most signal processing and is often the implicitly assumed representation in SDR applications.  It is called the analytic representation. </a:t>
                </a:r>
              </a:p>
              <a:p>
                <a:pPr marL="342900" indent="-342900" algn="l">
                  <a:buFont typeface="Arial" panose="020B0604020202020204" pitchFamily="34" charset="0"/>
                  <a:buChar char="•"/>
                </a:pPr>
                <a:r>
                  <a:rPr lang="en-US" sz="2000" dirty="0">
                    <a:latin typeface="Arial" charset="0"/>
                    <a:cs typeface="Arial" charset="0"/>
                  </a:rPr>
                  <a:t> Almost all modulation schemes are best explained using this representation.  Further, it is the natural representation when we apply the Fourier transform (continuous or discrete), which employs complex numbers.  It also demystifies the concept of “negative frequencies” in signal processing.</a:t>
                </a:r>
              </a:p>
              <a:p>
                <a:pPr marL="342900" indent="-342900" algn="l">
                  <a:buFont typeface="Arial" panose="020B0604020202020204" pitchFamily="34" charset="0"/>
                  <a:buChar char="•"/>
                </a:pPr>
                <a:r>
                  <a:rPr lang="en-US" sz="2000" dirty="0">
                    <a:latin typeface="Arial" charset="0"/>
                    <a:cs typeface="Arial" charset="0"/>
                  </a:rPr>
                  <a:t>In the diagram on the right, 𝛷, represents a circuit that introduces a 90 or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𝜋</m:t>
                        </m:r>
                      </m:num>
                      <m:den>
                        <m:r>
                          <a:rPr lang="en-US" sz="2000" i="1">
                            <a:latin typeface="Cambria Math" panose="02040503050406030204" pitchFamily="18" charset="0"/>
                            <a:cs typeface="Arial" charset="0"/>
                          </a:rPr>
                          <m:t>2</m:t>
                        </m:r>
                      </m:den>
                    </m:f>
                  </m:oMath>
                </a14:m>
                <a:r>
                  <a:rPr lang="en-US" sz="2000" dirty="0">
                    <a:latin typeface="Arial" charset="0"/>
                    <a:cs typeface="Arial" charset="0"/>
                  </a:rPr>
                  <a:t> phase delay.  </a:t>
                </a:r>
              </a:p>
              <a:p>
                <a:pPr marL="342900" indent="-342900" algn="l">
                  <a:buFont typeface="Arial" panose="020B0604020202020204" pitchFamily="34" charset="0"/>
                  <a:buChar char="•"/>
                </a:pPr>
                <a:endParaRPr lang="en-US" dirty="0"/>
              </a:p>
            </p:txBody>
          </p:sp>
        </mc:Choice>
        <mc:Fallback xmlns="">
          <p:sp>
            <p:nvSpPr>
              <p:cNvPr id="54" name="Content Placeholder 2">
                <a:extLst>
                  <a:ext uri="{FF2B5EF4-FFF2-40B4-BE49-F238E27FC236}">
                    <a16:creationId xmlns:a16="http://schemas.microsoft.com/office/drawing/2014/main" id="{442206BC-6B9D-7345-9120-BF41430BC60A}"/>
                  </a:ext>
                </a:extLst>
              </p:cNvPr>
              <p:cNvSpPr txBox="1">
                <a:spLocks noRot="1" noChangeAspect="1" noMove="1" noResize="1" noEditPoints="1" noAdjustHandles="1" noChangeArrowheads="1" noChangeShapeType="1" noTextEdit="1"/>
              </p:cNvSpPr>
              <p:nvPr/>
            </p:nvSpPr>
            <p:spPr>
              <a:xfrm>
                <a:off x="456725" y="1477828"/>
                <a:ext cx="8257529" cy="5184994"/>
              </a:xfrm>
              <a:prstGeom prst="rect">
                <a:avLst/>
              </a:prstGeom>
              <a:blipFill>
                <a:blip r:embed="rId3"/>
                <a:stretch>
                  <a:fillRect l="-615" t="-976"/>
                </a:stretch>
              </a:blipFill>
            </p:spPr>
            <p:txBody>
              <a:bodyPr/>
              <a:lstStyle/>
              <a:p>
                <a:r>
                  <a:rPr lang="en-US">
                    <a:noFill/>
                  </a:rPr>
                  <a:t> </a:t>
                </a:r>
              </a:p>
            </p:txBody>
          </p:sp>
        </mc:Fallback>
      </mc:AlternateContent>
      <p:sp>
        <p:nvSpPr>
          <p:cNvPr id="17" name="Oval 16">
            <a:extLst>
              <a:ext uri="{FF2B5EF4-FFF2-40B4-BE49-F238E27FC236}">
                <a16:creationId xmlns:a16="http://schemas.microsoft.com/office/drawing/2014/main" id="{78587807-A908-7246-89D4-82CF4E49B54E}"/>
              </a:ext>
            </a:extLst>
          </p:cNvPr>
          <p:cNvSpPr/>
          <p:nvPr/>
        </p:nvSpPr>
        <p:spPr>
          <a:xfrm>
            <a:off x="10258146" y="5796242"/>
            <a:ext cx="91440" cy="91440"/>
          </a:xfrm>
          <a:prstGeom prst="ellipse">
            <a:avLst/>
          </a:prstGeom>
          <a:solidFill>
            <a:schemeClr val="tx1"/>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A587506B-D7DA-9443-954D-C369D4689525}"/>
              </a:ext>
            </a:extLst>
          </p:cNvPr>
          <p:cNvSpPr txBox="1"/>
          <p:nvPr/>
        </p:nvSpPr>
        <p:spPr>
          <a:xfrm>
            <a:off x="8844218" y="5075350"/>
            <a:ext cx="741404" cy="461665"/>
          </a:xfrm>
          <a:prstGeom prst="rect">
            <a:avLst/>
          </a:prstGeom>
          <a:noFill/>
        </p:spPr>
        <p:txBody>
          <a:bodyPr wrap="square" rtlCol="0">
            <a:spAutoFit/>
          </a:bodyPr>
          <a:lstStyle/>
          <a:p>
            <a:r>
              <a:rPr lang="en-US" sz="2400" dirty="0"/>
              <a:t>S(t)</a:t>
            </a:r>
          </a:p>
        </p:txBody>
      </p:sp>
    </p:spTree>
    <p:extLst>
      <p:ext uri="{BB962C8B-B14F-4D97-AF65-F5344CB8AC3E}">
        <p14:creationId xmlns:p14="http://schemas.microsoft.com/office/powerpoint/2010/main" val="3864715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33" y="297842"/>
            <a:ext cx="11206133" cy="868362"/>
          </a:xfrm>
        </p:spPr>
        <p:txBody>
          <a:bodyPr anchor="ctr">
            <a:normAutofit/>
          </a:bodyPr>
          <a:lstStyle/>
          <a:p>
            <a:pPr algn="ctr"/>
            <a:r>
              <a:rPr lang="en-US" sz="4400" dirty="0">
                <a:latin typeface="Arial" panose="020B0604020202020204" pitchFamily="34" charset="0"/>
                <a:cs typeface="Arial" panose="020B0604020202020204" pitchFamily="34" charset="0"/>
              </a:rPr>
              <a:t>Noise, analytic signals and modulation</a:t>
            </a:r>
          </a:p>
        </p:txBody>
      </p:sp>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442206BC-6B9D-7345-9120-BF41430BC60A}"/>
                  </a:ext>
                </a:extLst>
              </p:cNvPr>
              <p:cNvSpPr txBox="1">
                <a:spLocks/>
              </p:cNvSpPr>
              <p:nvPr/>
            </p:nvSpPr>
            <p:spPr>
              <a:xfrm>
                <a:off x="263047" y="1415441"/>
                <a:ext cx="11761122" cy="469725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Signals, especially ”wireless” signals are subject to radio frequency noise caused by thermal motion causing random acceleration of charges as well as environmental (and even intentional) noise sources.</a:t>
                </a:r>
              </a:p>
              <a:p>
                <a:pPr marL="342900" indent="-342900" algn="l">
                  <a:buFont typeface="Arial" panose="020B0604020202020204" pitchFamily="34" charset="0"/>
                  <a:buChar char="•"/>
                </a:pPr>
                <a:r>
                  <a:rPr lang="en-US" sz="2000" dirty="0">
                    <a:latin typeface="Arial" charset="0"/>
                    <a:ea typeface="Arial" charset="0"/>
                    <a:cs typeface="Arial" charset="0"/>
                  </a:rPr>
                  <a:t>When receiving signals for demodulation, a critical figure of merit is the “signal to noise ratio” measured in dB.  The definition is  SN= 10 log(S/N) where S and N are respectively the power in some relevant frequency band of the signal and the ambient noise.</a:t>
                </a:r>
                <a:endParaRPr lang="en-US" sz="2000" dirty="0"/>
              </a:p>
              <a:p>
                <a:pPr marL="342900" indent="-342900" algn="l">
                  <a:buFont typeface="Arial" panose="020B0604020202020204" pitchFamily="34" charset="0"/>
                  <a:buChar char="•"/>
                </a:pPr>
                <a:r>
                  <a:rPr lang="en-US" sz="2000" dirty="0">
                    <a:latin typeface="Arial" charset="0"/>
                    <a:cs typeface="Arial" charset="0"/>
                  </a:rPr>
                  <a:t>AM modulation and demodulation using the analytic representation.</a:t>
                </a:r>
                <a:endParaRPr lang="en-US" sz="1800" dirty="0">
                  <a:latin typeface="Arial" charset="0"/>
                  <a:cs typeface="Arial" charset="0"/>
                </a:endParaRPr>
              </a:p>
              <a:p>
                <a:pPr marL="800100" lvl="1" indent="-342900" algn="l">
                  <a:buFont typeface="Arial" panose="020B0604020202020204" pitchFamily="34" charset="0"/>
                  <a:buChar char="•"/>
                </a:pPr>
                <a:r>
                  <a:rPr lang="en-US" sz="1800" dirty="0">
                    <a:latin typeface="Arial" charset="0"/>
                    <a:ea typeface="Arial" charset="0"/>
                    <a:cs typeface="Arial" charset="0"/>
                  </a:rPr>
                  <a:t>The analytic representation with a scale factor for AM modulation is </a:t>
                </a:r>
                <a14:m>
                  <m:oMath xmlns:m="http://schemas.openxmlformats.org/officeDocument/2006/math">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𝑀</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𝑡</m:t>
                            </m:r>
                          </m:e>
                        </m:d>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𝐵</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𝑒</m:t>
                        </m:r>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𝑗</m:t>
                            </m:r>
                            <m:r>
                              <a:rPr lang="en-US" sz="1800" i="1">
                                <a:latin typeface="Cambria Math" panose="02040503050406030204" pitchFamily="18" charset="0"/>
                                <a:ea typeface="Cambria Math" panose="02040503050406030204" pitchFamily="18" charset="0"/>
                                <a:cs typeface="Arial" charset="0"/>
                              </a:rPr>
                              <m:t>𝜔</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(1+ </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𝑒</m:t>
                        </m:r>
                      </m:e>
                      <m:sup>
                        <m:r>
                          <a:rPr lang="en-US" sz="1800" i="1">
                            <a:latin typeface="Cambria Math" panose="02040503050406030204" pitchFamily="18" charset="0"/>
                            <a:cs typeface="Arial" charset="0"/>
                          </a:rPr>
                          <m:t>𝑗</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𝜔</m:t>
                            </m:r>
                          </m:e>
                          <m:sub>
                            <m:r>
                              <a:rPr lang="en-US" sz="1800" i="1">
                                <a:latin typeface="Cambria Math" panose="02040503050406030204" pitchFamily="18" charset="0"/>
                                <a:cs typeface="Arial" charset="0"/>
                              </a:rPr>
                              <m:t>𝑚</m:t>
                            </m:r>
                          </m:sub>
                        </m:sSub>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a:t>
                </a:r>
              </a:p>
              <a:p>
                <a:pPr marL="800100" lvl="1" indent="-342900" algn="l">
                  <a:buFont typeface="Arial" panose="020B0604020202020204" pitchFamily="34" charset="0"/>
                  <a:buChar char="•"/>
                </a:pPr>
                <a:r>
                  <a:rPr lang="en-US" sz="1800" dirty="0">
                    <a:latin typeface="Arial" charset="0"/>
                    <a:cs typeface="Arial" charset="0"/>
                  </a:rPr>
                  <a:t>To demodulate, we simple mix again with </a:t>
                </a:r>
                <a14:m>
                  <m:oMath xmlns:m="http://schemas.openxmlformats.org/officeDocument/2006/math">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𝑒</m:t>
                        </m:r>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𝑗</m:t>
                            </m:r>
                            <m:r>
                              <a:rPr lang="en-US" sz="1800" i="1">
                                <a:latin typeface="Cambria Math" panose="02040503050406030204" pitchFamily="18" charset="0"/>
                                <a:ea typeface="Cambria Math" panose="02040503050406030204" pitchFamily="18" charset="0"/>
                                <a:cs typeface="Arial" charset="0"/>
                              </a:rPr>
                              <m:t>𝜔</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𝑡</m:t>
                        </m:r>
                      </m:sup>
                    </m:sSup>
                    <m:r>
                      <a:rPr lang="en-US" sz="1800">
                        <a:latin typeface="Cambria Math" panose="02040503050406030204" pitchFamily="18" charset="0"/>
                        <a:cs typeface="Arial" charset="0"/>
                      </a:rPr>
                      <m:t>;</m:t>
                    </m:r>
                  </m:oMath>
                </a14:m>
                <a:r>
                  <a:rPr lang="en-US" sz="1800" dirty="0">
                    <a:latin typeface="Arial" charset="0"/>
                    <a:cs typeface="Arial" charset="0"/>
                  </a:rPr>
                  <a:t> however notice that in the analytic representation, </a:t>
                </a:r>
                <a14:m>
                  <m:oMath xmlns:m="http://schemas.openxmlformats.org/officeDocument/2006/math">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𝑀</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𝑡</m:t>
                            </m:r>
                          </m:e>
                        </m:d>
                      </m:e>
                    </m:d>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𝐵</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(1+</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𝑒</m:t>
                        </m:r>
                      </m:e>
                      <m:sup>
                        <m:r>
                          <a:rPr lang="en-US" sz="1800" i="1">
                            <a:latin typeface="Cambria Math" panose="02040503050406030204" pitchFamily="18" charset="0"/>
                            <a:cs typeface="Arial" charset="0"/>
                          </a:rPr>
                          <m:t>𝑗</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𝜔</m:t>
                            </m:r>
                          </m:e>
                          <m:sub>
                            <m:r>
                              <a:rPr lang="en-US" sz="1800" i="1">
                                <a:latin typeface="Cambria Math" panose="02040503050406030204" pitchFamily="18" charset="0"/>
                                <a:cs typeface="Arial" charset="0"/>
                              </a:rPr>
                              <m:t>𝑚</m:t>
                            </m:r>
                          </m:sub>
                        </m:sSub>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m:t>
                    </m:r>
                  </m:oMath>
                </a14:m>
                <a:r>
                  <a:rPr lang="en-US" sz="1800" dirty="0">
                    <a:latin typeface="Arial" charset="0"/>
                    <a:cs typeface="Arial" charset="0"/>
                  </a:rPr>
                  <a:t>.</a:t>
                </a:r>
              </a:p>
              <a:p>
                <a:pPr marL="342900" indent="-342900" algn="l">
                  <a:buFont typeface="Arial" panose="020B0604020202020204" pitchFamily="34" charset="0"/>
                  <a:buChar char="•"/>
                </a:pPr>
                <a:r>
                  <a:rPr lang="en-US" sz="2000" dirty="0">
                    <a:latin typeface="Arial" charset="0"/>
                    <a:cs typeface="Arial" charset="0"/>
                  </a:rPr>
                  <a:t>FM modulation and demodulation using the analytic representation.</a:t>
                </a:r>
              </a:p>
              <a:p>
                <a:pPr marL="800100" lvl="1" indent="-342900" algn="l">
                  <a:buFont typeface="Arial" panose="020B0604020202020204" pitchFamily="34" charset="0"/>
                  <a:buChar char="•"/>
                </a:pPr>
                <a14:m>
                  <m:oMath xmlns:m="http://schemas.openxmlformats.org/officeDocument/2006/math">
                    <m:r>
                      <a:rPr lang="en-US" i="1">
                        <a:latin typeface="Cambria Math" panose="02040503050406030204" pitchFamily="18" charset="0"/>
                        <a:ea typeface="Arial" charset="0"/>
                        <a:cs typeface="Arial" charset="0"/>
                      </a:rPr>
                      <m:t>𝑀</m:t>
                    </m:r>
                    <m:d>
                      <m:dPr>
                        <m:ctrlPr>
                          <a:rPr lang="en-US" i="1">
                            <a:latin typeface="Cambria Math" panose="02040503050406030204" pitchFamily="18" charset="0"/>
                            <a:ea typeface="Arial" charset="0"/>
                            <a:cs typeface="Arial" charset="0"/>
                          </a:rPr>
                        </m:ctrlPr>
                      </m:dPr>
                      <m:e>
                        <m:r>
                          <a:rPr lang="en-US" i="1">
                            <a:latin typeface="Cambria Math" panose="02040503050406030204" pitchFamily="18" charset="0"/>
                            <a:ea typeface="Arial" charset="0"/>
                            <a:cs typeface="Arial" charset="0"/>
                          </a:rPr>
                          <m:t>𝑡</m:t>
                        </m:r>
                      </m:e>
                    </m:d>
                    <m:r>
                      <a:rPr lang="en-US" i="1">
                        <a:latin typeface="Cambria Math" panose="02040503050406030204" pitchFamily="18" charset="0"/>
                        <a:ea typeface="Arial"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𝐴</m:t>
                        </m:r>
                      </m:e>
                      <m:sub>
                        <m:r>
                          <a:rPr lang="en-US" i="1">
                            <a:latin typeface="Cambria Math" panose="02040503050406030204" pitchFamily="18" charset="0"/>
                            <a:cs typeface="Arial" charset="0"/>
                          </a:rPr>
                          <m:t>𝐶</m:t>
                        </m:r>
                      </m:sub>
                    </m:sSub>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𝑒</m:t>
                        </m:r>
                      </m:e>
                      <m:sup>
                        <m:r>
                          <a:rPr lang="en-US" i="1">
                            <a:latin typeface="Cambria Math" panose="02040503050406030204" pitchFamily="18" charset="0"/>
                            <a:cs typeface="Arial" charset="0"/>
                          </a:rPr>
                          <m:t>𝑗</m:t>
                        </m:r>
                        <m:d>
                          <m:dPr>
                            <m:ctrlPr>
                              <a:rPr lang="en-US" i="1">
                                <a:latin typeface="Cambria Math" panose="02040503050406030204" pitchFamily="18" charset="0"/>
                                <a:cs typeface="Arial" charset="0"/>
                              </a:rPr>
                            </m:ctrlPr>
                          </m:dPr>
                          <m:e>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𝜔</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𝐴</m:t>
                                </m:r>
                              </m:e>
                              <m:sub>
                                <m:r>
                                  <a:rPr lang="en-US" i="1">
                                    <a:latin typeface="Cambria Math" panose="02040503050406030204" pitchFamily="18" charset="0"/>
                                    <a:cs typeface="Arial" charset="0"/>
                                  </a:rPr>
                                  <m:t>𝑚</m:t>
                                </m:r>
                              </m:sub>
                            </m:sSub>
                            <m:func>
                              <m:funcPr>
                                <m:ctrlPr>
                                  <a:rPr lang="en-US" i="1">
                                    <a:latin typeface="Cambria Math" panose="02040503050406030204" pitchFamily="18" charset="0"/>
                                    <a:cs typeface="Arial" charset="0"/>
                                  </a:rPr>
                                </m:ctrlPr>
                              </m:funcPr>
                              <m:fName>
                                <m:r>
                                  <m:rPr>
                                    <m:sty m:val="p"/>
                                  </m:rPr>
                                  <a:rPr lang="en-US">
                                    <a:latin typeface="Cambria Math" panose="02040503050406030204" pitchFamily="18" charset="0"/>
                                    <a:cs typeface="Arial" charset="0"/>
                                  </a:rPr>
                                  <m:t>cos</m:t>
                                </m:r>
                              </m:fName>
                              <m:e>
                                <m:d>
                                  <m:dPr>
                                    <m:ctrlPr>
                                      <a:rPr lang="en-US" i="1">
                                        <a:latin typeface="Cambria Math" panose="02040503050406030204" pitchFamily="18" charset="0"/>
                                        <a:cs typeface="Arial" charset="0"/>
                                      </a:rPr>
                                    </m:ctrlPr>
                                  </m:dPr>
                                  <m:e>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𝜔</m:t>
                                        </m:r>
                                      </m:e>
                                      <m:sub>
                                        <m:r>
                                          <a:rPr lang="en-US" i="1">
                                            <a:latin typeface="Cambria Math" panose="02040503050406030204" pitchFamily="18" charset="0"/>
                                            <a:cs typeface="Arial" charset="0"/>
                                          </a:rPr>
                                          <m:t>𝑚</m:t>
                                        </m:r>
                                      </m:sub>
                                    </m:sSub>
                                    <m:r>
                                      <a:rPr lang="en-US" i="1">
                                        <a:latin typeface="Cambria Math" panose="02040503050406030204" pitchFamily="18" charset="0"/>
                                        <a:cs typeface="Arial" charset="0"/>
                                      </a:rPr>
                                      <m:t>𝑡</m:t>
                                    </m:r>
                                  </m:e>
                                </m:d>
                              </m:e>
                            </m:func>
                          </m:e>
                        </m:d>
                        <m:r>
                          <a:rPr lang="en-US" b="0" i="1" smtClean="0">
                            <a:latin typeface="Cambria Math" panose="02040503050406030204" pitchFamily="18" charset="0"/>
                            <a:cs typeface="Arial" charset="0"/>
                          </a:rPr>
                          <m:t>𝑡</m:t>
                        </m:r>
                      </m:sup>
                    </m:sSup>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𝑀</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𝑡</m:t>
                        </m:r>
                      </m:e>
                    </m:d>
                    <m:r>
                      <a:rPr lang="en-US" i="1">
                        <a:latin typeface="Cambria Math" panose="02040503050406030204" pitchFamily="18" charset="0"/>
                        <a:ea typeface="Cambria Math" panose="02040503050406030204" pitchFamily="18" charset="0"/>
                        <a:cs typeface="Arial" charset="0"/>
                      </a:rPr>
                      <m:t>=</m:t>
                    </m:r>
                    <m:r>
                      <m:rPr>
                        <m:sty m:val="p"/>
                      </m:rPr>
                      <a:rPr lang="en-US">
                        <a:latin typeface="Cambria Math" panose="02040503050406030204" pitchFamily="18" charset="0"/>
                        <a:ea typeface="Cambria Math" panose="02040503050406030204" pitchFamily="18" charset="0"/>
                        <a:cs typeface="Arial" charset="0"/>
                      </a:rPr>
                      <m:t>arctan</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𝑠𝑖𝑛</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𝐴</m:t>
                            </m:r>
                          </m:e>
                          <m:sub>
                            <m:r>
                              <a:rPr lang="en-US" i="1">
                                <a:latin typeface="Cambria Math" panose="02040503050406030204" pitchFamily="18" charset="0"/>
                                <a:cs typeface="Arial" charset="0"/>
                              </a:rPr>
                              <m:t>𝑚</m:t>
                            </m:r>
                          </m:sub>
                        </m:sSub>
                        <m:r>
                          <m:rPr>
                            <m:sty m:val="p"/>
                          </m:rPr>
                          <a:rPr lang="en-US">
                            <a:latin typeface="Cambria Math" panose="02040503050406030204" pitchFamily="18" charset="0"/>
                            <a:cs typeface="Arial" charset="0"/>
                          </a:rPr>
                          <m:t>cos</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𝜔</m:t>
                            </m:r>
                          </m:e>
                          <m:sub>
                            <m:r>
                              <a:rPr lang="en-US" i="1">
                                <a:latin typeface="Cambria Math" panose="02040503050406030204" pitchFamily="18" charset="0"/>
                                <a:cs typeface="Arial" charset="0"/>
                              </a:rPr>
                              <m:t>𝑚</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num>
                      <m:den>
                        <m:r>
                          <m:rPr>
                            <m:sty m:val="p"/>
                          </m:rPr>
                          <a:rPr lang="en-US" b="0" i="0" smtClean="0">
                            <a:latin typeface="Cambria Math" panose="02040503050406030204" pitchFamily="18" charset="0"/>
                            <a:ea typeface="Cambria Math" panose="02040503050406030204" pitchFamily="18" charset="0"/>
                            <a:cs typeface="Arial" charset="0"/>
                          </a:rPr>
                          <m:t>cos</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𝐴</m:t>
                            </m:r>
                          </m:e>
                          <m:sub>
                            <m:r>
                              <a:rPr lang="en-US" i="1">
                                <a:latin typeface="Cambria Math" panose="02040503050406030204" pitchFamily="18" charset="0"/>
                                <a:cs typeface="Arial" charset="0"/>
                              </a:rPr>
                              <m:t>𝑚</m:t>
                            </m:r>
                          </m:sub>
                        </m:sSub>
                        <m:r>
                          <m:rPr>
                            <m:sty m:val="p"/>
                          </m:rPr>
                          <a:rPr lang="en-US">
                            <a:latin typeface="Cambria Math" panose="02040503050406030204" pitchFamily="18" charset="0"/>
                            <a:cs typeface="Arial" charset="0"/>
                          </a:rPr>
                          <m:t>cos</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𝜔</m:t>
                            </m:r>
                          </m:e>
                          <m:sub>
                            <m:r>
                              <a:rPr lang="en-US" i="1">
                                <a:latin typeface="Cambria Math" panose="02040503050406030204" pitchFamily="18" charset="0"/>
                                <a:cs typeface="Arial" charset="0"/>
                              </a:rPr>
                              <m:t>𝑚</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den>
                    </m:f>
                    <m:r>
                      <a:rPr lang="en-US" i="1">
                        <a:latin typeface="Cambria Math" panose="02040503050406030204" pitchFamily="18" charset="0"/>
                        <a:ea typeface="Cambria Math" panose="02040503050406030204" pitchFamily="18" charset="0"/>
                        <a:cs typeface="Arial" charset="0"/>
                      </a:rPr>
                      <m:t>)</m:t>
                    </m:r>
                  </m:oMath>
                </a14:m>
                <a:r>
                  <a:rPr lang="en-US" dirty="0">
                    <a:latin typeface="Arial" charset="0"/>
                    <a:ea typeface="Arial" charset="0"/>
                    <a:cs typeface="Arial" charset="0"/>
                  </a:rPr>
                  <a:t> =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𝐴</m:t>
                        </m:r>
                      </m:e>
                      <m:sub>
                        <m:r>
                          <a:rPr lang="en-US" i="1">
                            <a:latin typeface="Cambria Math" panose="02040503050406030204" pitchFamily="18" charset="0"/>
                            <a:cs typeface="Arial" charset="0"/>
                          </a:rPr>
                          <m:t>𝑚</m:t>
                        </m:r>
                      </m:sub>
                    </m:sSub>
                    <m:r>
                      <m:rPr>
                        <m:sty m:val="p"/>
                      </m:rPr>
                      <a:rPr lang="en-US">
                        <a:latin typeface="Cambria Math" panose="02040503050406030204" pitchFamily="18" charset="0"/>
                        <a:cs typeface="Arial" charset="0"/>
                      </a:rPr>
                      <m:t>cos</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𝜔</m:t>
                        </m:r>
                      </m:e>
                      <m:sub>
                        <m:r>
                          <a:rPr lang="en-US" i="1">
                            <a:latin typeface="Cambria Math" panose="02040503050406030204" pitchFamily="18" charset="0"/>
                            <a:cs typeface="Arial" charset="0"/>
                          </a:rPr>
                          <m:t>𝑚</m:t>
                        </m:r>
                      </m:sub>
                    </m:sSub>
                    <m:r>
                      <a:rPr lang="en-US" i="1">
                        <a:latin typeface="Cambria Math" panose="02040503050406030204" pitchFamily="18" charset="0"/>
                        <a:cs typeface="Arial" charset="0"/>
                      </a:rPr>
                      <m:t>)</m:t>
                    </m:r>
                  </m:oMath>
                </a14:m>
                <a:r>
                  <a:rPr lang="en-US" dirty="0">
                    <a:latin typeface="Arial" charset="0"/>
                    <a:ea typeface="Arial" charset="0"/>
                    <a:cs typeface="Arial" charset="0"/>
                  </a:rPr>
                  <a:t> recovers the original information signal.</a:t>
                </a:r>
                <a:endParaRPr lang="en-US" sz="2000" dirty="0">
                  <a:latin typeface="Arial" charset="0"/>
                  <a:cs typeface="Arial" charset="0"/>
                </a:endParaRPr>
              </a:p>
              <a:p>
                <a:pPr marL="342900" indent="-342900" algn="l">
                  <a:buFont typeface="Arial" panose="020B0604020202020204" pitchFamily="34" charset="0"/>
                  <a:buChar char="•"/>
                </a:pPr>
                <a:endParaRPr lang="en-US" dirty="0"/>
              </a:p>
            </p:txBody>
          </p:sp>
        </mc:Choice>
        <mc:Fallback xmlns="">
          <p:sp>
            <p:nvSpPr>
              <p:cNvPr id="54" name="Content Placeholder 2">
                <a:extLst>
                  <a:ext uri="{FF2B5EF4-FFF2-40B4-BE49-F238E27FC236}">
                    <a16:creationId xmlns:a16="http://schemas.microsoft.com/office/drawing/2014/main" id="{442206BC-6B9D-7345-9120-BF41430BC60A}"/>
                  </a:ext>
                </a:extLst>
              </p:cNvPr>
              <p:cNvSpPr txBox="1">
                <a:spLocks noRot="1" noChangeAspect="1" noMove="1" noResize="1" noEditPoints="1" noAdjustHandles="1" noChangeArrowheads="1" noChangeShapeType="1" noTextEdit="1"/>
              </p:cNvSpPr>
              <p:nvPr/>
            </p:nvSpPr>
            <p:spPr>
              <a:xfrm>
                <a:off x="263047" y="1415441"/>
                <a:ext cx="11761122" cy="4697259"/>
              </a:xfrm>
              <a:prstGeom prst="rect">
                <a:avLst/>
              </a:prstGeom>
              <a:blipFill>
                <a:blip r:embed="rId3"/>
                <a:stretch>
                  <a:fillRect l="-431" t="-809" r="-539"/>
                </a:stretch>
              </a:blipFill>
            </p:spPr>
            <p:txBody>
              <a:bodyPr/>
              <a:lstStyle/>
              <a:p>
                <a:r>
                  <a:rPr lang="en-US">
                    <a:noFill/>
                  </a:rPr>
                  <a:t> </a:t>
                </a:r>
              </a:p>
            </p:txBody>
          </p:sp>
        </mc:Fallback>
      </mc:AlternateContent>
      <p:sp>
        <p:nvSpPr>
          <p:cNvPr id="4" name="Slide Number Placeholder 4">
            <a:extLst>
              <a:ext uri="{FF2B5EF4-FFF2-40B4-BE49-F238E27FC236}">
                <a16:creationId xmlns:a16="http://schemas.microsoft.com/office/drawing/2014/main" id="{8A4F2E06-FDA1-6448-9C0D-E0BBCBEE3BDC}"/>
              </a:ext>
            </a:extLst>
          </p:cNvPr>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dirty="0"/>
          </a:p>
        </p:txBody>
      </p:sp>
    </p:spTree>
    <p:extLst>
      <p:ext uri="{BB962C8B-B14F-4D97-AF65-F5344CB8AC3E}">
        <p14:creationId xmlns:p14="http://schemas.microsoft.com/office/powerpoint/2010/main" val="21106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165512" cy="868362"/>
          </a:xfrm>
        </p:spPr>
        <p:txBody>
          <a:bodyPr anchor="ctr">
            <a:normAutofit/>
          </a:bodyPr>
          <a:lstStyle/>
          <a:p>
            <a:pPr algn="ctr"/>
            <a:r>
              <a:rPr lang="en-US" sz="4400" dirty="0">
                <a:latin typeface="Arial" panose="020B0604020202020204" pitchFamily="34" charset="0"/>
                <a:cs typeface="Arial" panose="020B0604020202020204" pitchFamily="34" charset="0"/>
              </a:rPr>
              <a:t>Sampling and aliasing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777" y="982345"/>
                <a:ext cx="8552362" cy="5875656"/>
              </a:xfrm>
            </p:spPr>
            <p:txBody>
              <a:bodyPr>
                <a:noAutofit/>
              </a:bodyPr>
              <a:lstStyle/>
              <a:p>
                <a:pPr marL="342900" indent="-342900" algn="l">
                  <a:buFont typeface="Arial" panose="020B0604020202020204" pitchFamily="34" charset="0"/>
                  <a:buChar char="•"/>
                </a:pPr>
                <a:r>
                  <a:rPr lang="en-US" sz="1800" dirty="0">
                    <a:latin typeface="Arial" charset="0"/>
                    <a:ea typeface="Arial" charset="0"/>
                    <a:cs typeface="Arial" charset="0"/>
                  </a:rPr>
                  <a:t>Digital signal processing requires converting analog signals into digital samples (ideally, using the analytic signal representation) so we can use a computer to process them.</a:t>
                </a:r>
              </a:p>
              <a:p>
                <a:pPr marL="342900" indent="-342900" algn="l">
                  <a:buFont typeface="Arial" panose="020B0604020202020204" pitchFamily="34" charset="0"/>
                  <a:buChar char="•"/>
                </a:pPr>
                <a:r>
                  <a:rPr lang="en-US" sz="1800" dirty="0">
                    <a:latin typeface="Arial" charset="0"/>
                    <a:ea typeface="Arial" charset="0"/>
                    <a:cs typeface="Arial" charset="0"/>
                  </a:rPr>
                  <a:t>If we do not sample an analog signal frequently enough, we will get a distorted sense of the analog signal from the digital samples.  For example, if we sample the sine wave on the right every two wavelengths (or at frequency </a:t>
                </a:r>
                <a14:m>
                  <m:oMath xmlns:m="http://schemas.openxmlformats.org/officeDocument/2006/math">
                    <m:f>
                      <m:fPr>
                        <m:ctrlPr>
                          <a:rPr lang="en-US" sz="180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𝑐</m:t>
                        </m:r>
                      </m:num>
                      <m:den>
                        <m:r>
                          <a:rPr lang="en-US" sz="1800" b="0" i="1" smtClean="0">
                            <a:latin typeface="Cambria Math" panose="02040503050406030204" pitchFamily="18" charset="0"/>
                            <a:cs typeface="Arial" charset="0"/>
                          </a:rPr>
                          <m:t>2</m:t>
                        </m:r>
                        <m:r>
                          <a:rPr lang="en-US" sz="1800" i="1" smtClean="0">
                            <a:latin typeface="Cambria Math" panose="02040503050406030204" pitchFamily="18" charset="0"/>
                            <a:ea typeface="Cambria Math" panose="02040503050406030204" pitchFamily="18" charset="0"/>
                            <a:cs typeface="Arial" charset="0"/>
                          </a:rPr>
                          <m:t>𝜆</m:t>
                        </m:r>
                      </m:den>
                    </m:f>
                  </m:oMath>
                </a14:m>
                <a:r>
                  <a:rPr lang="en-US" sz="1800" dirty="0">
                    <a:latin typeface="Arial" charset="0"/>
                    <a:ea typeface="Arial" charset="0"/>
                    <a:cs typeface="Arial" charset="0"/>
                  </a:rPr>
                  <a:t>), as indicated by the </a:t>
                </a:r>
                <a:r>
                  <a:rPr lang="en-US" sz="1800" dirty="0">
                    <a:solidFill>
                      <a:srgbClr val="FF0000"/>
                    </a:solidFill>
                    <a:latin typeface="Arial" charset="0"/>
                    <a:ea typeface="Arial" charset="0"/>
                    <a:cs typeface="Arial" charset="0"/>
                  </a:rPr>
                  <a:t>red x’s</a:t>
                </a:r>
                <a:r>
                  <a:rPr lang="en-US" sz="1800" dirty="0">
                    <a:latin typeface="Arial" charset="0"/>
                    <a:ea typeface="Arial" charset="0"/>
                    <a:cs typeface="Arial" charset="0"/>
                  </a:rPr>
                  <a:t>, we get the values 1, 1, 1 …. which tells us very little about the original function.  This is called aliasing, the two red samples are </a:t>
                </a:r>
                <a:r>
                  <a:rPr lang="en-US" sz="1800" i="1" dirty="0">
                    <a:latin typeface="Arial" charset="0"/>
                    <a:ea typeface="Arial" charset="0"/>
                    <a:cs typeface="Arial" charset="0"/>
                  </a:rPr>
                  <a:t>aliases</a:t>
                </a:r>
                <a:r>
                  <a:rPr lang="en-US" sz="1800" dirty="0">
                    <a:latin typeface="Arial" charset="0"/>
                    <a:ea typeface="Arial" charset="0"/>
                    <a:cs typeface="Arial" charset="0"/>
                  </a:rPr>
                  <a:t> of the same values in two different cycles.</a:t>
                </a:r>
              </a:p>
              <a:p>
                <a:pPr marL="342900" indent="-342900" algn="l">
                  <a:buFont typeface="Arial" panose="020B0604020202020204" pitchFamily="34" charset="0"/>
                  <a:buChar char="•"/>
                </a:pPr>
                <a:r>
                  <a:rPr lang="en-US" sz="1800" dirty="0">
                    <a:latin typeface="Arial" charset="0"/>
                    <a:ea typeface="Arial" charset="0"/>
                    <a:cs typeface="Arial" charset="0"/>
                  </a:rPr>
                  <a:t>If we sample every quarter wavelength (or at frequency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4</m:t>
                        </m:r>
                        <m:r>
                          <a:rPr lang="en-US" sz="1800" i="1">
                            <a:latin typeface="Cambria Math" panose="02040503050406030204" pitchFamily="18" charset="0"/>
                            <a:cs typeface="Arial" charset="0"/>
                          </a:rPr>
                          <m:t>𝑐</m:t>
                        </m:r>
                      </m:num>
                      <m:den>
                        <m:r>
                          <a:rPr lang="en-US" sz="1800" i="1">
                            <a:latin typeface="Cambria Math" panose="02040503050406030204" pitchFamily="18" charset="0"/>
                            <a:ea typeface="Cambria Math" panose="02040503050406030204" pitchFamily="18" charset="0"/>
                            <a:cs typeface="Arial" charset="0"/>
                          </a:rPr>
                          <m:t>𝜆</m:t>
                        </m:r>
                      </m:den>
                    </m:f>
                  </m:oMath>
                </a14:m>
                <a:r>
                  <a:rPr lang="en-US" sz="1800" dirty="0">
                    <a:latin typeface="Arial" charset="0"/>
                    <a:ea typeface="Arial" charset="0"/>
                    <a:cs typeface="Arial" charset="0"/>
                  </a:rPr>
                  <a:t>), as indicated by the blue</a:t>
                </a:r>
                <a:r>
                  <a:rPr lang="en-US" sz="1800" dirty="0">
                    <a:solidFill>
                      <a:srgbClr val="0070C0"/>
                    </a:solidFill>
                    <a:latin typeface="Arial" charset="0"/>
                    <a:ea typeface="Arial" charset="0"/>
                    <a:cs typeface="Arial" charset="0"/>
                  </a:rPr>
                  <a:t> x’s</a:t>
                </a:r>
                <a:r>
                  <a:rPr lang="en-US" sz="1800" dirty="0">
                    <a:latin typeface="Arial" charset="0"/>
                    <a:ea typeface="Arial" charset="0"/>
                    <a:cs typeface="Arial" charset="0"/>
                  </a:rPr>
                  <a:t>, we get an accurate sense of the frequency of the wave. </a:t>
                </a:r>
              </a:p>
              <a:p>
                <a:pPr marL="342900" indent="-342900" algn="l">
                  <a:buFont typeface="Arial" panose="020B0604020202020204" pitchFamily="34" charset="0"/>
                  <a:buChar char="•"/>
                </a:pPr>
                <a:r>
                  <a:rPr lang="en-US" sz="1800" dirty="0">
                    <a:latin typeface="Arial" charset="0"/>
                    <a:ea typeface="Arial" charset="0"/>
                    <a:cs typeface="Arial" charset="0"/>
                  </a:rPr>
                  <a:t>It turns out, if we sample (in the analytic signal representation) at least as frequently as twice the frequency of simple waves or at least twice the frequency of the highest frequency component of a complex wave, we can exactly reconstruct the analog signal. This is called Nyquist’s theorem</a:t>
                </a:r>
                <a:r>
                  <a:rPr lang="en-US" sz="1800" dirty="0">
                    <a:latin typeface="Arial" charset="0"/>
                    <a:cs typeface="Arial" charset="0"/>
                  </a:rPr>
                  <a:t>.</a:t>
                </a:r>
                <a:endParaRPr lang="en-US" sz="1800" dirty="0">
                  <a:latin typeface="Arial" charset="0"/>
                  <a:ea typeface="Arial" charset="0"/>
                  <a:cs typeface="Arial" charset="0"/>
                </a:endParaRPr>
              </a:p>
              <a:p>
                <a:pPr marL="342900" indent="-342900" algn="l">
                  <a:buFont typeface="Arial" panose="020B0604020202020204" pitchFamily="34" charset="0"/>
                  <a:buChar char="•"/>
                </a:pPr>
                <a:r>
                  <a:rPr lang="en-US" sz="1800">
                    <a:latin typeface="Arial" charset="0"/>
                    <a:cs typeface="Arial" charset="0"/>
                  </a:rPr>
                  <a:t>With </a:t>
                </a:r>
                <a:r>
                  <a:rPr lang="en-US" sz="1800" dirty="0">
                    <a:latin typeface="Arial" charset="0"/>
                    <a:cs typeface="Arial" charset="0"/>
                  </a:rPr>
                  <a:t>modern computers we can sample fast enough and process those sample “in real time” making “digital signal processing” practical.</a:t>
                </a: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777" y="982345"/>
                <a:ext cx="8552362" cy="5875656"/>
              </a:xfrm>
              <a:blipFill>
                <a:blip r:embed="rId3"/>
                <a:stretch>
                  <a:fillRect l="-445" t="-862" r="-103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dirty="0"/>
          </a:p>
        </p:txBody>
      </p:sp>
      <p:pic>
        <p:nvPicPr>
          <p:cNvPr id="6" name="Picture 5">
            <a:extLst>
              <a:ext uri="{FF2B5EF4-FFF2-40B4-BE49-F238E27FC236}">
                <a16:creationId xmlns:a16="http://schemas.microsoft.com/office/drawing/2014/main" id="{24EFC45B-8E76-EA4B-B6EE-279FA7E84D0B}"/>
              </a:ext>
            </a:extLst>
          </p:cNvPr>
          <p:cNvPicPr>
            <a:picLocks noChangeAspect="1"/>
          </p:cNvPicPr>
          <p:nvPr/>
        </p:nvPicPr>
        <p:blipFill>
          <a:blip r:embed="rId4"/>
          <a:stretch>
            <a:fillRect/>
          </a:stretch>
        </p:blipFill>
        <p:spPr>
          <a:xfrm>
            <a:off x="8551959" y="2923875"/>
            <a:ext cx="3573466" cy="2946130"/>
          </a:xfrm>
          <a:prstGeom prst="rect">
            <a:avLst/>
          </a:prstGeom>
        </p:spPr>
      </p:pic>
      <p:sp>
        <p:nvSpPr>
          <p:cNvPr id="7" name="TextBox 6">
            <a:extLst>
              <a:ext uri="{FF2B5EF4-FFF2-40B4-BE49-F238E27FC236}">
                <a16:creationId xmlns:a16="http://schemas.microsoft.com/office/drawing/2014/main" id="{84BFE6DA-E724-9E46-92D3-D78393DD61D5}"/>
              </a:ext>
            </a:extLst>
          </p:cNvPr>
          <p:cNvSpPr txBox="1"/>
          <p:nvPr/>
        </p:nvSpPr>
        <p:spPr>
          <a:xfrm>
            <a:off x="10083943" y="3607571"/>
            <a:ext cx="259644" cy="369332"/>
          </a:xfrm>
          <a:prstGeom prst="rect">
            <a:avLst/>
          </a:prstGeom>
          <a:noFill/>
        </p:spPr>
        <p:txBody>
          <a:bodyPr wrap="square" rtlCol="0">
            <a:spAutoFit/>
          </a:bodyPr>
          <a:lstStyle/>
          <a:p>
            <a:r>
              <a:rPr lang="en-US" dirty="0">
                <a:solidFill>
                  <a:srgbClr val="0070C0"/>
                </a:solidFill>
              </a:rPr>
              <a:t>x</a:t>
            </a:r>
          </a:p>
        </p:txBody>
      </p:sp>
      <p:sp>
        <p:nvSpPr>
          <p:cNvPr id="8" name="TextBox 7">
            <a:extLst>
              <a:ext uri="{FF2B5EF4-FFF2-40B4-BE49-F238E27FC236}">
                <a16:creationId xmlns:a16="http://schemas.microsoft.com/office/drawing/2014/main" id="{F9EC8381-7E86-6D4B-9F7A-29591ACDDC3C}"/>
              </a:ext>
            </a:extLst>
          </p:cNvPr>
          <p:cNvSpPr txBox="1"/>
          <p:nvPr/>
        </p:nvSpPr>
        <p:spPr>
          <a:xfrm>
            <a:off x="11558779" y="3422905"/>
            <a:ext cx="259644" cy="369332"/>
          </a:xfrm>
          <a:prstGeom prst="rect">
            <a:avLst/>
          </a:prstGeom>
          <a:noFill/>
        </p:spPr>
        <p:txBody>
          <a:bodyPr wrap="square" rtlCol="0">
            <a:spAutoFit/>
          </a:bodyPr>
          <a:lstStyle/>
          <a:p>
            <a:r>
              <a:rPr lang="en-US" dirty="0">
                <a:solidFill>
                  <a:schemeClr val="accent1"/>
                </a:solidFill>
              </a:rPr>
              <a:t>x</a:t>
            </a:r>
          </a:p>
        </p:txBody>
      </p:sp>
      <p:sp>
        <p:nvSpPr>
          <p:cNvPr id="11" name="TextBox 10">
            <a:extLst>
              <a:ext uri="{FF2B5EF4-FFF2-40B4-BE49-F238E27FC236}">
                <a16:creationId xmlns:a16="http://schemas.microsoft.com/office/drawing/2014/main" id="{7EC04231-08EF-A443-AC74-79E4918C1A38}"/>
              </a:ext>
            </a:extLst>
          </p:cNvPr>
          <p:cNvSpPr txBox="1"/>
          <p:nvPr/>
        </p:nvSpPr>
        <p:spPr>
          <a:xfrm>
            <a:off x="8975459" y="3422905"/>
            <a:ext cx="259644" cy="369332"/>
          </a:xfrm>
          <a:prstGeom prst="rect">
            <a:avLst/>
          </a:prstGeom>
          <a:noFill/>
        </p:spPr>
        <p:txBody>
          <a:bodyPr wrap="square" rtlCol="0">
            <a:spAutoFit/>
          </a:bodyPr>
          <a:lstStyle/>
          <a:p>
            <a:r>
              <a:rPr lang="en-US" dirty="0">
                <a:solidFill>
                  <a:schemeClr val="accent1"/>
                </a:solidFill>
              </a:rPr>
              <a:t>x</a:t>
            </a:r>
          </a:p>
        </p:txBody>
      </p:sp>
      <p:sp>
        <p:nvSpPr>
          <p:cNvPr id="12" name="TextBox 11">
            <a:extLst>
              <a:ext uri="{FF2B5EF4-FFF2-40B4-BE49-F238E27FC236}">
                <a16:creationId xmlns:a16="http://schemas.microsoft.com/office/drawing/2014/main" id="{81FE55E0-DB1E-3E4F-915D-E4D63378C1C3}"/>
              </a:ext>
            </a:extLst>
          </p:cNvPr>
          <p:cNvSpPr txBox="1"/>
          <p:nvPr/>
        </p:nvSpPr>
        <p:spPr>
          <a:xfrm>
            <a:off x="8551959" y="3607571"/>
            <a:ext cx="259644" cy="369332"/>
          </a:xfrm>
          <a:prstGeom prst="rect">
            <a:avLst/>
          </a:prstGeom>
          <a:noFill/>
        </p:spPr>
        <p:txBody>
          <a:bodyPr wrap="square" rtlCol="0">
            <a:spAutoFit/>
          </a:bodyPr>
          <a:lstStyle/>
          <a:p>
            <a:r>
              <a:rPr lang="en-US" dirty="0">
                <a:solidFill>
                  <a:srgbClr val="0070C0"/>
                </a:solidFill>
              </a:rPr>
              <a:t>x</a:t>
            </a:r>
          </a:p>
        </p:txBody>
      </p:sp>
      <p:sp>
        <p:nvSpPr>
          <p:cNvPr id="13" name="TextBox 12">
            <a:extLst>
              <a:ext uri="{FF2B5EF4-FFF2-40B4-BE49-F238E27FC236}">
                <a16:creationId xmlns:a16="http://schemas.microsoft.com/office/drawing/2014/main" id="{33A6A3D7-4C8C-6647-9043-56390FDB2B02}"/>
              </a:ext>
            </a:extLst>
          </p:cNvPr>
          <p:cNvSpPr txBox="1"/>
          <p:nvPr/>
        </p:nvSpPr>
        <p:spPr>
          <a:xfrm>
            <a:off x="10726169" y="4176804"/>
            <a:ext cx="259644" cy="369332"/>
          </a:xfrm>
          <a:prstGeom prst="rect">
            <a:avLst/>
          </a:prstGeom>
          <a:noFill/>
        </p:spPr>
        <p:txBody>
          <a:bodyPr wrap="square" rtlCol="0">
            <a:spAutoFit/>
          </a:bodyPr>
          <a:lstStyle/>
          <a:p>
            <a:r>
              <a:rPr lang="en-US" dirty="0">
                <a:solidFill>
                  <a:srgbClr val="0070C0"/>
                </a:solidFill>
              </a:rPr>
              <a:t>x</a:t>
            </a:r>
          </a:p>
        </p:txBody>
      </p:sp>
      <p:sp>
        <p:nvSpPr>
          <p:cNvPr id="14" name="TextBox 13">
            <a:extLst>
              <a:ext uri="{FF2B5EF4-FFF2-40B4-BE49-F238E27FC236}">
                <a16:creationId xmlns:a16="http://schemas.microsoft.com/office/drawing/2014/main" id="{91C10374-2773-D245-9BB5-6ADF53716F08}"/>
              </a:ext>
            </a:extLst>
          </p:cNvPr>
          <p:cNvSpPr txBox="1"/>
          <p:nvPr/>
        </p:nvSpPr>
        <p:spPr>
          <a:xfrm>
            <a:off x="9431481" y="4192143"/>
            <a:ext cx="259644" cy="369332"/>
          </a:xfrm>
          <a:prstGeom prst="rect">
            <a:avLst/>
          </a:prstGeom>
          <a:noFill/>
        </p:spPr>
        <p:txBody>
          <a:bodyPr wrap="square" rtlCol="0">
            <a:spAutoFit/>
          </a:bodyPr>
          <a:lstStyle/>
          <a:p>
            <a:r>
              <a:rPr lang="en-US" dirty="0">
                <a:solidFill>
                  <a:srgbClr val="0070C0"/>
                </a:solidFill>
              </a:rPr>
              <a:t>x</a:t>
            </a:r>
          </a:p>
        </p:txBody>
      </p:sp>
      <p:sp>
        <p:nvSpPr>
          <p:cNvPr id="15" name="TextBox 14">
            <a:extLst>
              <a:ext uri="{FF2B5EF4-FFF2-40B4-BE49-F238E27FC236}">
                <a16:creationId xmlns:a16="http://schemas.microsoft.com/office/drawing/2014/main" id="{FEB81450-A858-C940-8FAD-2900BCB9F754}"/>
              </a:ext>
            </a:extLst>
          </p:cNvPr>
          <p:cNvSpPr txBox="1"/>
          <p:nvPr/>
        </p:nvSpPr>
        <p:spPr>
          <a:xfrm flipV="1">
            <a:off x="11697627" y="3715005"/>
            <a:ext cx="365810" cy="369332"/>
          </a:xfrm>
          <a:prstGeom prst="rect">
            <a:avLst/>
          </a:prstGeom>
          <a:noFill/>
        </p:spPr>
        <p:txBody>
          <a:bodyPr wrap="square" rtlCol="0">
            <a:spAutoFit/>
          </a:bodyPr>
          <a:lstStyle/>
          <a:p>
            <a:r>
              <a:rPr lang="en-US" dirty="0">
                <a:solidFill>
                  <a:srgbClr val="0070C0"/>
                </a:solidFill>
              </a:rPr>
              <a:t>x</a:t>
            </a:r>
          </a:p>
        </p:txBody>
      </p:sp>
      <p:sp>
        <p:nvSpPr>
          <p:cNvPr id="16" name="TextBox 15">
            <a:extLst>
              <a:ext uri="{FF2B5EF4-FFF2-40B4-BE49-F238E27FC236}">
                <a16:creationId xmlns:a16="http://schemas.microsoft.com/office/drawing/2014/main" id="{61423F0C-4C37-574B-9E40-A9438ECB7F4F}"/>
              </a:ext>
            </a:extLst>
          </p:cNvPr>
          <p:cNvSpPr txBox="1"/>
          <p:nvPr/>
        </p:nvSpPr>
        <p:spPr>
          <a:xfrm>
            <a:off x="9226232" y="3766310"/>
            <a:ext cx="259644" cy="369332"/>
          </a:xfrm>
          <a:prstGeom prst="rect">
            <a:avLst/>
          </a:prstGeom>
          <a:noFill/>
        </p:spPr>
        <p:txBody>
          <a:bodyPr wrap="square" rtlCol="0">
            <a:spAutoFit/>
          </a:bodyPr>
          <a:lstStyle/>
          <a:p>
            <a:r>
              <a:rPr lang="en-US" dirty="0">
                <a:solidFill>
                  <a:srgbClr val="0070C0"/>
                </a:solidFill>
              </a:rPr>
              <a:t>x</a:t>
            </a:r>
          </a:p>
        </p:txBody>
      </p:sp>
      <p:sp>
        <p:nvSpPr>
          <p:cNvPr id="17" name="TextBox 16">
            <a:extLst>
              <a:ext uri="{FF2B5EF4-FFF2-40B4-BE49-F238E27FC236}">
                <a16:creationId xmlns:a16="http://schemas.microsoft.com/office/drawing/2014/main" id="{499F32A4-861F-E04F-BA82-F433ECCC8C4A}"/>
              </a:ext>
            </a:extLst>
          </p:cNvPr>
          <p:cNvSpPr txBox="1"/>
          <p:nvPr/>
        </p:nvSpPr>
        <p:spPr>
          <a:xfrm>
            <a:off x="9801997" y="4196730"/>
            <a:ext cx="259644" cy="369332"/>
          </a:xfrm>
          <a:prstGeom prst="rect">
            <a:avLst/>
          </a:prstGeom>
          <a:noFill/>
        </p:spPr>
        <p:txBody>
          <a:bodyPr wrap="square" rtlCol="0">
            <a:spAutoFit/>
          </a:bodyPr>
          <a:lstStyle/>
          <a:p>
            <a:r>
              <a:rPr lang="en-US" dirty="0">
                <a:solidFill>
                  <a:srgbClr val="0070C0"/>
                </a:solidFill>
              </a:rPr>
              <a:t>x</a:t>
            </a:r>
          </a:p>
        </p:txBody>
      </p:sp>
      <p:sp>
        <p:nvSpPr>
          <p:cNvPr id="18" name="TextBox 17">
            <a:extLst>
              <a:ext uri="{FF2B5EF4-FFF2-40B4-BE49-F238E27FC236}">
                <a16:creationId xmlns:a16="http://schemas.microsoft.com/office/drawing/2014/main" id="{5C7D42AA-ACD5-B748-AE4A-E10BEE446611}"/>
              </a:ext>
            </a:extLst>
          </p:cNvPr>
          <p:cNvSpPr txBox="1"/>
          <p:nvPr/>
        </p:nvSpPr>
        <p:spPr>
          <a:xfrm flipV="1">
            <a:off x="10406334" y="3666256"/>
            <a:ext cx="365811" cy="369332"/>
          </a:xfrm>
          <a:prstGeom prst="rect">
            <a:avLst/>
          </a:prstGeom>
          <a:noFill/>
        </p:spPr>
        <p:txBody>
          <a:bodyPr wrap="square" rtlCol="0">
            <a:spAutoFit/>
          </a:bodyPr>
          <a:lstStyle/>
          <a:p>
            <a:r>
              <a:rPr lang="en-US" dirty="0">
                <a:solidFill>
                  <a:srgbClr val="0070C0"/>
                </a:solidFill>
              </a:rPr>
              <a:t>x</a:t>
            </a:r>
          </a:p>
        </p:txBody>
      </p:sp>
      <p:sp>
        <p:nvSpPr>
          <p:cNvPr id="19" name="TextBox 18">
            <a:extLst>
              <a:ext uri="{FF2B5EF4-FFF2-40B4-BE49-F238E27FC236}">
                <a16:creationId xmlns:a16="http://schemas.microsoft.com/office/drawing/2014/main" id="{B88A5B21-F9A1-4C4D-921D-19A2B53297FD}"/>
              </a:ext>
            </a:extLst>
          </p:cNvPr>
          <p:cNvSpPr txBox="1"/>
          <p:nvPr/>
        </p:nvSpPr>
        <p:spPr>
          <a:xfrm flipV="1">
            <a:off x="11251777" y="3736088"/>
            <a:ext cx="365811" cy="369332"/>
          </a:xfrm>
          <a:prstGeom prst="rect">
            <a:avLst/>
          </a:prstGeom>
          <a:noFill/>
        </p:spPr>
        <p:txBody>
          <a:bodyPr wrap="square" rtlCol="0">
            <a:spAutoFit/>
          </a:bodyPr>
          <a:lstStyle/>
          <a:p>
            <a:r>
              <a:rPr lang="en-US" dirty="0">
                <a:solidFill>
                  <a:srgbClr val="0070C0"/>
                </a:solidFill>
              </a:rPr>
              <a:t>x</a:t>
            </a:r>
          </a:p>
        </p:txBody>
      </p:sp>
      <p:sp>
        <p:nvSpPr>
          <p:cNvPr id="20" name="TextBox 19">
            <a:extLst>
              <a:ext uri="{FF2B5EF4-FFF2-40B4-BE49-F238E27FC236}">
                <a16:creationId xmlns:a16="http://schemas.microsoft.com/office/drawing/2014/main" id="{2D139998-465D-FE45-B001-6DA2BB08EBE9}"/>
              </a:ext>
            </a:extLst>
          </p:cNvPr>
          <p:cNvSpPr txBox="1"/>
          <p:nvPr/>
        </p:nvSpPr>
        <p:spPr>
          <a:xfrm flipV="1">
            <a:off x="11111071" y="4176804"/>
            <a:ext cx="365811" cy="369332"/>
          </a:xfrm>
          <a:prstGeom prst="rect">
            <a:avLst/>
          </a:prstGeom>
          <a:noFill/>
        </p:spPr>
        <p:txBody>
          <a:bodyPr wrap="square" rtlCol="0">
            <a:spAutoFit/>
          </a:bodyPr>
          <a:lstStyle/>
          <a:p>
            <a:r>
              <a:rPr lang="en-US" dirty="0">
                <a:solidFill>
                  <a:srgbClr val="0070C0"/>
                </a:solidFill>
              </a:rPr>
              <a:t>x</a:t>
            </a:r>
          </a:p>
        </p:txBody>
      </p:sp>
    </p:spTree>
    <p:extLst>
      <p:ext uri="{BB962C8B-B14F-4D97-AF65-F5344CB8AC3E}">
        <p14:creationId xmlns:p14="http://schemas.microsoft.com/office/powerpoint/2010/main" val="1861357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165512" cy="868362"/>
          </a:xfrm>
        </p:spPr>
        <p:txBody>
          <a:bodyPr anchor="ctr">
            <a:normAutofit/>
          </a:bodyPr>
          <a:lstStyle/>
          <a:p>
            <a:pPr algn="ctr"/>
            <a:r>
              <a:rPr lang="en-US" sz="4400" dirty="0">
                <a:latin typeface="Arial" panose="020B0604020202020204" pitchFamily="34" charset="0"/>
                <a:cs typeface="Arial" panose="020B0604020202020204" pitchFamily="34" charset="0"/>
              </a:rPr>
              <a:t>Negative frequency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6059" y="2057868"/>
                <a:ext cx="6706663" cy="3486736"/>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If we look at an analytic signal, and watch the numbered successive observations in the time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oMath>
                </a14:m>
                <a:r>
                  <a:rPr lang="en-US" sz="2000" dirty="0">
                    <a:latin typeface="Arial" panose="020B0604020202020204" pitchFamily="34" charset="0"/>
                    <a:cs typeface="Arial" panose="020B0604020202020204" pitchFamily="34" charset="0"/>
                  </a:rPr>
                  <a:t> as is pictured on the right, there are two explanations.  The first is that the angular velocity,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𝜔</m:t>
                    </m:r>
                  </m:oMath>
                </a14:m>
                <a:r>
                  <a:rPr lang="en-US" sz="2000" dirty="0">
                    <a:latin typeface="Arial" panose="020B0604020202020204" pitchFamily="34" charset="0"/>
                    <a:cs typeface="Arial" panose="020B0604020202020204" pitchFamily="34" charset="0"/>
                  </a:rPr>
                  <a:t>, is positive and moves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4</m:t>
                        </m:r>
                      </m:den>
                    </m:f>
                  </m:oMath>
                </a14:m>
                <a:r>
                  <a:rPr lang="en-US" sz="2000" dirty="0">
                    <a:latin typeface="Arial" panose="020B0604020202020204" pitchFamily="34" charset="0"/>
                    <a:cs typeface="Arial" panose="020B0604020202020204" pitchFamily="34" charset="0"/>
                  </a:rPr>
                  <a:t> each time period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oMath>
                </a14:m>
                <a:r>
                  <a:rPr lang="en-US" sz="2000" dirty="0">
                    <a:latin typeface="Arial" panose="020B0604020202020204" pitchFamily="34" charset="0"/>
                    <a:cs typeface="Arial" panose="020B0604020202020204" pitchFamily="34" charset="0"/>
                  </a:rPr>
                  <a:t>.  Another explanation is that the angular velocity is negative and moves </a:t>
                </a:r>
                <a14:m>
                  <m:oMath xmlns:m="http://schemas.openxmlformats.org/officeDocument/2006/math">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7</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den>
                    </m:f>
                  </m:oMath>
                </a14:m>
                <a:r>
                  <a:rPr lang="en-US" sz="2000" dirty="0">
                    <a:latin typeface="Arial" panose="020B0604020202020204" pitchFamily="34" charset="0"/>
                    <a:cs typeface="Arial" panose="020B0604020202020204" pitchFamily="34" charset="0"/>
                  </a:rPr>
                  <a:t> each time period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oMath>
                </a14:m>
                <a:r>
                  <a:rPr lang="en-US" sz="2000" dirty="0">
                    <a:latin typeface="Arial" panose="020B0604020202020204" pitchFamily="34"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This shows that negative frequencies are just as natural as positive frequencies in the analytic representation.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6059" y="2057868"/>
                <a:ext cx="6706663" cy="3486736"/>
              </a:xfrm>
              <a:blipFill>
                <a:blip r:embed="rId3"/>
                <a:stretch>
                  <a:fillRect l="-947" t="-1449" r="-113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dirty="0"/>
          </a:p>
        </p:txBody>
      </p:sp>
      <p:cxnSp>
        <p:nvCxnSpPr>
          <p:cNvPr id="6" name="Straight Connector 5">
            <a:extLst>
              <a:ext uri="{FF2B5EF4-FFF2-40B4-BE49-F238E27FC236}">
                <a16:creationId xmlns:a16="http://schemas.microsoft.com/office/drawing/2014/main" id="{F4EA1B15-FB4B-7E4E-85AA-8C87AB743BC8}"/>
              </a:ext>
            </a:extLst>
          </p:cNvPr>
          <p:cNvCxnSpPr/>
          <p:nvPr/>
        </p:nvCxnSpPr>
        <p:spPr>
          <a:xfrm>
            <a:off x="9741667" y="1294204"/>
            <a:ext cx="0" cy="44038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5428B22-39D1-CB4D-A2D4-7D1AC48DE6CE}"/>
              </a:ext>
            </a:extLst>
          </p:cNvPr>
          <p:cNvCxnSpPr>
            <a:cxnSpLocks/>
          </p:cNvCxnSpPr>
          <p:nvPr/>
        </p:nvCxnSpPr>
        <p:spPr>
          <a:xfrm>
            <a:off x="7453750" y="3629889"/>
            <a:ext cx="46926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18EE622-9DA8-7B4D-8583-F963FA5FF26C}"/>
              </a:ext>
            </a:extLst>
          </p:cNvPr>
          <p:cNvSpPr/>
          <p:nvPr/>
        </p:nvSpPr>
        <p:spPr>
          <a:xfrm>
            <a:off x="8146474" y="2107803"/>
            <a:ext cx="3214255" cy="293525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A129BFC6-1A87-CA48-8C48-5868B3376053}"/>
              </a:ext>
            </a:extLst>
          </p:cNvPr>
          <p:cNvCxnSpPr>
            <a:cxnSpLocks/>
            <a:stCxn id="10" idx="7"/>
          </p:cNvCxnSpPr>
          <p:nvPr/>
        </p:nvCxnSpPr>
        <p:spPr>
          <a:xfrm flipH="1">
            <a:off x="9741668" y="2537661"/>
            <a:ext cx="1148344" cy="1092228"/>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8F62CB-ED86-A547-AAF5-E5D50A9D8EAD}"/>
                  </a:ext>
                </a:extLst>
              </p:cNvPr>
              <p:cNvSpPr txBox="1"/>
              <p:nvPr/>
            </p:nvSpPr>
            <p:spPr>
              <a:xfrm>
                <a:off x="10219479" y="3119108"/>
                <a:ext cx="429826" cy="5107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𝜋</m:t>
                          </m:r>
                        </m:num>
                        <m:den>
                          <m:r>
                            <a:rPr lang="en-US" sz="1600" b="0" i="1" smtClean="0">
                              <a:latin typeface="Cambria Math" panose="02040503050406030204" pitchFamily="18" charset="0"/>
                            </a:rPr>
                            <m:t>4</m:t>
                          </m:r>
                        </m:den>
                      </m:f>
                    </m:oMath>
                  </m:oMathPara>
                </a14:m>
                <a:endParaRPr lang="en-US" dirty="0"/>
              </a:p>
            </p:txBody>
          </p:sp>
        </mc:Choice>
        <mc:Fallback xmlns="">
          <p:sp>
            <p:nvSpPr>
              <p:cNvPr id="14" name="TextBox 13">
                <a:extLst>
                  <a:ext uri="{FF2B5EF4-FFF2-40B4-BE49-F238E27FC236}">
                    <a16:creationId xmlns:a16="http://schemas.microsoft.com/office/drawing/2014/main" id="{5F8F62CB-ED86-A547-AAF5-E5D50A9D8EAD}"/>
                  </a:ext>
                </a:extLst>
              </p:cNvPr>
              <p:cNvSpPr txBox="1">
                <a:spLocks noRot="1" noChangeAspect="1" noMove="1" noResize="1" noEditPoints="1" noAdjustHandles="1" noChangeArrowheads="1" noChangeShapeType="1" noTextEdit="1"/>
              </p:cNvSpPr>
              <p:nvPr/>
            </p:nvSpPr>
            <p:spPr>
              <a:xfrm>
                <a:off x="10219479" y="3119108"/>
                <a:ext cx="429826" cy="510781"/>
              </a:xfrm>
              <a:prstGeom prst="rect">
                <a:avLst/>
              </a:prstGeom>
              <a:blipFill>
                <a:blip r:embed="rId4"/>
                <a:stretch>
                  <a:fillRect b="-2439"/>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6EE0E389-2B6B-D843-BA52-79786C692012}"/>
              </a:ext>
            </a:extLst>
          </p:cNvPr>
          <p:cNvSpPr/>
          <p:nvPr/>
        </p:nvSpPr>
        <p:spPr>
          <a:xfrm>
            <a:off x="8410981" y="2472638"/>
            <a:ext cx="182880" cy="18288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D7C869B5-1F6E-A644-AB70-CA140865621A}"/>
              </a:ext>
            </a:extLst>
          </p:cNvPr>
          <p:cNvSpPr/>
          <p:nvPr/>
        </p:nvSpPr>
        <p:spPr>
          <a:xfrm>
            <a:off x="8044734" y="3538449"/>
            <a:ext cx="182880" cy="18288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250642E4-4113-2E4F-A2A1-45537946AE3E}"/>
              </a:ext>
            </a:extLst>
          </p:cNvPr>
          <p:cNvSpPr/>
          <p:nvPr/>
        </p:nvSpPr>
        <p:spPr>
          <a:xfrm>
            <a:off x="8593323" y="4572468"/>
            <a:ext cx="182880" cy="18288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403824ED-F822-CE46-B3A7-BEAB76FBAAA0}"/>
              </a:ext>
            </a:extLst>
          </p:cNvPr>
          <p:cNvSpPr/>
          <p:nvPr/>
        </p:nvSpPr>
        <p:spPr>
          <a:xfrm>
            <a:off x="9662161" y="4959258"/>
            <a:ext cx="182880" cy="18288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9E1C539-BB6E-B940-A5F2-2000D2DA324B}"/>
              </a:ext>
            </a:extLst>
          </p:cNvPr>
          <p:cNvSpPr/>
          <p:nvPr/>
        </p:nvSpPr>
        <p:spPr>
          <a:xfrm>
            <a:off x="10837239" y="4482340"/>
            <a:ext cx="182880" cy="18288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82CF2D0-774D-304A-87A3-38E5C214A04F}"/>
              </a:ext>
            </a:extLst>
          </p:cNvPr>
          <p:cNvSpPr/>
          <p:nvPr/>
        </p:nvSpPr>
        <p:spPr>
          <a:xfrm>
            <a:off x="9650227" y="2028421"/>
            <a:ext cx="182880" cy="18288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1626037-8F4E-8941-AA24-0BE08477A5A1}"/>
              </a:ext>
            </a:extLst>
          </p:cNvPr>
          <p:cNvSpPr/>
          <p:nvPr/>
        </p:nvSpPr>
        <p:spPr>
          <a:xfrm>
            <a:off x="11290438" y="3496121"/>
            <a:ext cx="182880" cy="18288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F10D20DA-40F1-8347-978D-FFDBDDCAD87F}"/>
              </a:ext>
            </a:extLst>
          </p:cNvPr>
          <p:cNvSpPr/>
          <p:nvPr/>
        </p:nvSpPr>
        <p:spPr>
          <a:xfrm>
            <a:off x="10830419" y="2486030"/>
            <a:ext cx="182880" cy="18288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ABAB8FA-26EF-9C46-B955-4FB803E687D4}"/>
              </a:ext>
            </a:extLst>
          </p:cNvPr>
          <p:cNvSpPr txBox="1"/>
          <p:nvPr/>
        </p:nvSpPr>
        <p:spPr>
          <a:xfrm>
            <a:off x="11085534" y="2345329"/>
            <a:ext cx="22509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a:t>
            </a:r>
          </a:p>
        </p:txBody>
      </p:sp>
      <p:sp>
        <p:nvSpPr>
          <p:cNvPr id="22" name="TextBox 21">
            <a:extLst>
              <a:ext uri="{FF2B5EF4-FFF2-40B4-BE49-F238E27FC236}">
                <a16:creationId xmlns:a16="http://schemas.microsoft.com/office/drawing/2014/main" id="{253FA4B2-4E78-A44C-AB97-81BEEF6F7AC3}"/>
              </a:ext>
            </a:extLst>
          </p:cNvPr>
          <p:cNvSpPr txBox="1"/>
          <p:nvPr/>
        </p:nvSpPr>
        <p:spPr>
          <a:xfrm>
            <a:off x="9809970" y="1746169"/>
            <a:ext cx="22509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2</a:t>
            </a:r>
          </a:p>
        </p:txBody>
      </p:sp>
      <p:sp>
        <p:nvSpPr>
          <p:cNvPr id="23" name="TextBox 22">
            <a:extLst>
              <a:ext uri="{FF2B5EF4-FFF2-40B4-BE49-F238E27FC236}">
                <a16:creationId xmlns:a16="http://schemas.microsoft.com/office/drawing/2014/main" id="{3434102D-4FB6-BA46-B7E1-C671BFF0DBF6}"/>
              </a:ext>
            </a:extLst>
          </p:cNvPr>
          <p:cNvSpPr txBox="1"/>
          <p:nvPr/>
        </p:nvSpPr>
        <p:spPr>
          <a:xfrm>
            <a:off x="8109637" y="2109633"/>
            <a:ext cx="22509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3</a:t>
            </a:r>
          </a:p>
        </p:txBody>
      </p:sp>
      <p:sp>
        <p:nvSpPr>
          <p:cNvPr id="24" name="TextBox 23">
            <a:extLst>
              <a:ext uri="{FF2B5EF4-FFF2-40B4-BE49-F238E27FC236}">
                <a16:creationId xmlns:a16="http://schemas.microsoft.com/office/drawing/2014/main" id="{D000567D-8C1E-C043-84CD-602CEB015541}"/>
              </a:ext>
            </a:extLst>
          </p:cNvPr>
          <p:cNvSpPr txBox="1"/>
          <p:nvPr/>
        </p:nvSpPr>
        <p:spPr>
          <a:xfrm>
            <a:off x="7685423" y="3255228"/>
            <a:ext cx="22509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4</a:t>
            </a:r>
          </a:p>
        </p:txBody>
      </p:sp>
      <p:sp>
        <p:nvSpPr>
          <p:cNvPr id="25" name="TextBox 24">
            <a:extLst>
              <a:ext uri="{FF2B5EF4-FFF2-40B4-BE49-F238E27FC236}">
                <a16:creationId xmlns:a16="http://schemas.microsoft.com/office/drawing/2014/main" id="{5F767B77-09CE-7849-AEF2-3AF95B4B6A42}"/>
              </a:ext>
            </a:extLst>
          </p:cNvPr>
          <p:cNvSpPr txBox="1"/>
          <p:nvPr/>
        </p:nvSpPr>
        <p:spPr>
          <a:xfrm>
            <a:off x="8201077" y="4597598"/>
            <a:ext cx="22509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a:t>
            </a:r>
          </a:p>
        </p:txBody>
      </p:sp>
      <p:sp>
        <p:nvSpPr>
          <p:cNvPr id="26" name="TextBox 25">
            <a:extLst>
              <a:ext uri="{FF2B5EF4-FFF2-40B4-BE49-F238E27FC236}">
                <a16:creationId xmlns:a16="http://schemas.microsoft.com/office/drawing/2014/main" id="{908F8C38-CE26-F54D-8371-609D0304D273}"/>
              </a:ext>
            </a:extLst>
          </p:cNvPr>
          <p:cNvSpPr txBox="1"/>
          <p:nvPr/>
        </p:nvSpPr>
        <p:spPr>
          <a:xfrm>
            <a:off x="9766719" y="5109921"/>
            <a:ext cx="22509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6</a:t>
            </a:r>
          </a:p>
        </p:txBody>
      </p:sp>
      <p:sp>
        <p:nvSpPr>
          <p:cNvPr id="27" name="TextBox 26">
            <a:extLst>
              <a:ext uri="{FF2B5EF4-FFF2-40B4-BE49-F238E27FC236}">
                <a16:creationId xmlns:a16="http://schemas.microsoft.com/office/drawing/2014/main" id="{7013BED6-3B12-434B-BC46-3136237EDC1D}"/>
              </a:ext>
            </a:extLst>
          </p:cNvPr>
          <p:cNvSpPr txBox="1"/>
          <p:nvPr/>
        </p:nvSpPr>
        <p:spPr>
          <a:xfrm>
            <a:off x="11058985" y="4648547"/>
            <a:ext cx="22509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7</a:t>
            </a:r>
          </a:p>
        </p:txBody>
      </p:sp>
      <p:sp>
        <p:nvSpPr>
          <p:cNvPr id="28" name="TextBox 27">
            <a:extLst>
              <a:ext uri="{FF2B5EF4-FFF2-40B4-BE49-F238E27FC236}">
                <a16:creationId xmlns:a16="http://schemas.microsoft.com/office/drawing/2014/main" id="{5989EA58-13C1-3445-83AD-86DC1A7FDE36}"/>
              </a:ext>
            </a:extLst>
          </p:cNvPr>
          <p:cNvSpPr txBox="1"/>
          <p:nvPr/>
        </p:nvSpPr>
        <p:spPr>
          <a:xfrm>
            <a:off x="11397566" y="3763658"/>
            <a:ext cx="22509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8</a:t>
            </a:r>
          </a:p>
        </p:txBody>
      </p:sp>
    </p:spTree>
    <p:extLst>
      <p:ext uri="{BB962C8B-B14F-4D97-AF65-F5344CB8AC3E}">
        <p14:creationId xmlns:p14="http://schemas.microsoft.com/office/powerpoint/2010/main" val="205535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165512" cy="868362"/>
          </a:xfrm>
        </p:spPr>
        <p:txBody>
          <a:bodyPr anchor="ctr">
            <a:normAutofit/>
          </a:bodyPr>
          <a:lstStyle/>
          <a:p>
            <a:pPr algn="ctr"/>
            <a:r>
              <a:rPr lang="en-US" sz="4400" dirty="0">
                <a:latin typeface="Arial" panose="020B0604020202020204" pitchFamily="34" charset="0"/>
                <a:cs typeface="Arial" panose="020B0604020202020204" pitchFamily="34" charset="0"/>
              </a:rPr>
              <a:t>Signal reconstruction</a:t>
            </a:r>
          </a:p>
        </p:txBody>
      </p:sp>
      <p:sp>
        <p:nvSpPr>
          <p:cNvPr id="3" name="Content Placeholder 2"/>
          <p:cNvSpPr>
            <a:spLocks noGrp="1"/>
          </p:cNvSpPr>
          <p:nvPr>
            <p:ph idx="1"/>
          </p:nvPr>
        </p:nvSpPr>
        <p:spPr>
          <a:xfrm>
            <a:off x="426720" y="1499746"/>
            <a:ext cx="7658002" cy="4847572"/>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 idea of digital sampling is fairly intuitive.  It is important, we discovered, before sampling to first low pass filter the incoming signal to avoid aliasing.  The components that are used to sample analog signals are called A/D converters.  They are fairly common parts that vary with respect to the sampling interval.  To digitize high bandwidth signals, A/D converters should be very fast and ideally sample with high precision (16 to 24 bits).</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Commercial A/D converter:  </a:t>
            </a:r>
            <a:r>
              <a:rPr lang="en-US" sz="2000"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ADC32RF45</a:t>
            </a:r>
            <a:r>
              <a:rPr lang="en-US" sz="2000" b="1"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Reconstructing  an analog signal from digital samples is the job of a D/A converter.  They are slightly more complicated but fortunately, there are standard parts to do that as well.</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Commercial D/A converter:  </a:t>
            </a:r>
            <a:r>
              <a:rPr lang="en-US" sz="2000"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D/A</a:t>
            </a:r>
            <a:r>
              <a:rPr lang="en-US" sz="2000" dirty="0">
                <a:solidFill>
                  <a:srgbClr val="0070C0"/>
                </a:solidFill>
                <a:latin typeface="Arial" panose="020B0604020202020204" pitchFamily="34" charset="0"/>
                <a:cs typeface="Arial" panose="020B0604020202020204" pitchFamily="34"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a:t>
            </a:fld>
            <a:endParaRPr lang="en-US" dirty="0"/>
          </a:p>
        </p:txBody>
      </p:sp>
      <p:pic>
        <p:nvPicPr>
          <p:cNvPr id="4" name="Picture 3">
            <a:extLst>
              <a:ext uri="{FF2B5EF4-FFF2-40B4-BE49-F238E27FC236}">
                <a16:creationId xmlns:a16="http://schemas.microsoft.com/office/drawing/2014/main" id="{F0F6AFDE-7758-8E49-8FDA-6ADE57D0DC27}"/>
              </a:ext>
            </a:extLst>
          </p:cNvPr>
          <p:cNvPicPr>
            <a:picLocks noChangeAspect="1"/>
          </p:cNvPicPr>
          <p:nvPr/>
        </p:nvPicPr>
        <p:blipFill>
          <a:blip r:embed="rId5"/>
          <a:stretch>
            <a:fillRect/>
          </a:stretch>
        </p:blipFill>
        <p:spPr>
          <a:xfrm>
            <a:off x="9298984" y="91776"/>
            <a:ext cx="2647197" cy="2011870"/>
          </a:xfrm>
          <a:prstGeom prst="rect">
            <a:avLst/>
          </a:prstGeom>
        </p:spPr>
      </p:pic>
      <p:sp>
        <p:nvSpPr>
          <p:cNvPr id="6" name="TextBox 5">
            <a:extLst>
              <a:ext uri="{FF2B5EF4-FFF2-40B4-BE49-F238E27FC236}">
                <a16:creationId xmlns:a16="http://schemas.microsoft.com/office/drawing/2014/main" id="{132BF53E-8AB8-774D-81BF-61BA9171DD1F}"/>
              </a:ext>
            </a:extLst>
          </p:cNvPr>
          <p:cNvSpPr txBox="1"/>
          <p:nvPr/>
        </p:nvSpPr>
        <p:spPr>
          <a:xfrm>
            <a:off x="9246403" y="2259127"/>
            <a:ext cx="2699778" cy="584775"/>
          </a:xfrm>
          <a:prstGeom prst="rect">
            <a:avLst/>
          </a:prstGeom>
          <a:noFill/>
        </p:spPr>
        <p:txBody>
          <a:bodyPr wrap="none" rtlCol="0">
            <a:spAutoFit/>
          </a:bodyPr>
          <a:lstStyle/>
          <a:p>
            <a:r>
              <a:rPr lang="en-US" sz="1600" dirty="0"/>
              <a:t>Simple D/A converter</a:t>
            </a:r>
          </a:p>
          <a:p>
            <a:r>
              <a:rPr lang="en-US" sz="1600" dirty="0"/>
              <a:t>Credit: Electronics course</a:t>
            </a:r>
          </a:p>
        </p:txBody>
      </p:sp>
      <p:pic>
        <p:nvPicPr>
          <p:cNvPr id="7" name="Picture 6">
            <a:extLst>
              <a:ext uri="{FF2B5EF4-FFF2-40B4-BE49-F238E27FC236}">
                <a16:creationId xmlns:a16="http://schemas.microsoft.com/office/drawing/2014/main" id="{D68D44D2-08FB-8D42-853B-9EE0B3E9B134}"/>
              </a:ext>
            </a:extLst>
          </p:cNvPr>
          <p:cNvPicPr>
            <a:picLocks noChangeAspect="1"/>
          </p:cNvPicPr>
          <p:nvPr/>
        </p:nvPicPr>
        <p:blipFill>
          <a:blip r:embed="rId6"/>
          <a:stretch>
            <a:fillRect/>
          </a:stretch>
        </p:blipFill>
        <p:spPr>
          <a:xfrm>
            <a:off x="8342334" y="3017518"/>
            <a:ext cx="3747888" cy="2656849"/>
          </a:xfrm>
          <a:prstGeom prst="rect">
            <a:avLst/>
          </a:prstGeom>
        </p:spPr>
      </p:pic>
      <p:sp>
        <p:nvSpPr>
          <p:cNvPr id="8" name="TextBox 7">
            <a:extLst>
              <a:ext uri="{FF2B5EF4-FFF2-40B4-BE49-F238E27FC236}">
                <a16:creationId xmlns:a16="http://schemas.microsoft.com/office/drawing/2014/main" id="{A8505EE1-9F39-874D-B456-AD8BF9C1CCEB}"/>
              </a:ext>
            </a:extLst>
          </p:cNvPr>
          <p:cNvSpPr txBox="1"/>
          <p:nvPr/>
        </p:nvSpPr>
        <p:spPr>
          <a:xfrm>
            <a:off x="9845767" y="5844004"/>
            <a:ext cx="1553630" cy="338554"/>
          </a:xfrm>
          <a:prstGeom prst="rect">
            <a:avLst/>
          </a:prstGeom>
          <a:noFill/>
        </p:spPr>
        <p:txBody>
          <a:bodyPr wrap="none" rtlCol="0">
            <a:spAutoFit/>
          </a:bodyPr>
          <a:lstStyle/>
          <a:p>
            <a:r>
              <a:rPr lang="en-US" sz="1600" dirty="0"/>
              <a:t>ece.umd.edu</a:t>
            </a:r>
          </a:p>
        </p:txBody>
      </p:sp>
    </p:spTree>
    <p:extLst>
      <p:ext uri="{BB962C8B-B14F-4D97-AF65-F5344CB8AC3E}">
        <p14:creationId xmlns:p14="http://schemas.microsoft.com/office/powerpoint/2010/main" val="3109201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165512" cy="868362"/>
          </a:xfrm>
        </p:spPr>
        <p:txBody>
          <a:bodyPr anchor="ctr">
            <a:normAutofit/>
          </a:bodyPr>
          <a:lstStyle/>
          <a:p>
            <a:pPr algn="ctr"/>
            <a:r>
              <a:rPr lang="en-US" sz="4400" dirty="0">
                <a:latin typeface="Arial" panose="020B0604020202020204" pitchFamily="34" charset="0"/>
                <a:cs typeface="Arial" panose="020B0604020202020204" pitchFamily="34" charset="0"/>
              </a:rPr>
              <a:t>Digital Filters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1043" y="1875330"/>
                <a:ext cx="11529913" cy="1741434"/>
              </a:xfrm>
            </p:spPr>
            <p:txBody>
              <a:bodyPr>
                <a:noAutofit/>
              </a:bodyPr>
              <a:lstStyle/>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A digital filter is just a linear sum of sequential samples with coefficients: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𝑘</m:t>
                        </m:r>
                        <m:r>
                          <a:rPr lang="en-US" sz="2000" b="0" i="1" smtClean="0">
                            <a:latin typeface="Cambria Math" panose="02040503050406030204" pitchFamily="18" charset="0"/>
                          </a:rPr>
                          <m:t>=0</m:t>
                        </m:r>
                      </m:sub>
                      <m:sup>
                        <m:r>
                          <a:rPr lang="en-US" sz="2000" b="0" i="1" smtClean="0">
                            <a:latin typeface="Cambria Math" panose="02040503050406030204" pitchFamily="18" charset="0"/>
                          </a:rPr>
                          <m:t>𝑁</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𝑘</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sub>
                        </m:sSub>
                      </m:e>
                    </m:nary>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 the example below, the original is the sum of 3 periods (20, 10, 2), the filter is the sum of 10 successive samples.  Only the component of period 20 survives, so it is a low pass filter.</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Now, how would you build a high-pass filter?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1043" y="1875330"/>
                <a:ext cx="11529913" cy="1741434"/>
              </a:xfrm>
              <a:blipFill>
                <a:blip r:embed="rId3"/>
                <a:stretch>
                  <a:fillRect l="-330" t="-282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a:t>
            </a:fld>
            <a:endParaRPr lang="en-US" dirty="0"/>
          </a:p>
        </p:txBody>
      </p:sp>
      <p:pic>
        <p:nvPicPr>
          <p:cNvPr id="4" name="Picture 3">
            <a:extLst>
              <a:ext uri="{FF2B5EF4-FFF2-40B4-BE49-F238E27FC236}">
                <a16:creationId xmlns:a16="http://schemas.microsoft.com/office/drawing/2014/main" id="{5C6C5B5B-7A3F-CF4C-B0C7-282A7842415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11905" y="0"/>
            <a:ext cx="3380095" cy="1761347"/>
          </a:xfrm>
          <a:prstGeom prst="rect">
            <a:avLst/>
          </a:prstGeom>
        </p:spPr>
      </p:pic>
      <p:pic>
        <p:nvPicPr>
          <p:cNvPr id="8" name="Picture 7">
            <a:extLst>
              <a:ext uri="{FF2B5EF4-FFF2-40B4-BE49-F238E27FC236}">
                <a16:creationId xmlns:a16="http://schemas.microsoft.com/office/drawing/2014/main" id="{82D0BC01-090A-6248-ABDE-3C5E64B038AD}"/>
              </a:ext>
            </a:extLst>
          </p:cNvPr>
          <p:cNvPicPr>
            <a:picLocks noChangeAspect="1"/>
          </p:cNvPicPr>
          <p:nvPr/>
        </p:nvPicPr>
        <p:blipFill>
          <a:blip r:embed="rId5"/>
          <a:stretch>
            <a:fillRect/>
          </a:stretch>
        </p:blipFill>
        <p:spPr>
          <a:xfrm>
            <a:off x="242425" y="3642597"/>
            <a:ext cx="6022907" cy="2730500"/>
          </a:xfrm>
          <a:prstGeom prst="rect">
            <a:avLst/>
          </a:prstGeom>
        </p:spPr>
      </p:pic>
      <p:pic>
        <p:nvPicPr>
          <p:cNvPr id="9" name="Picture 8">
            <a:extLst>
              <a:ext uri="{FF2B5EF4-FFF2-40B4-BE49-F238E27FC236}">
                <a16:creationId xmlns:a16="http://schemas.microsoft.com/office/drawing/2014/main" id="{C0443797-4635-1E4D-9C4A-BA66F6DAA714}"/>
              </a:ext>
            </a:extLst>
          </p:cNvPr>
          <p:cNvPicPr>
            <a:picLocks noChangeAspect="1"/>
          </p:cNvPicPr>
          <p:nvPr/>
        </p:nvPicPr>
        <p:blipFill>
          <a:blip r:embed="rId6"/>
          <a:stretch>
            <a:fillRect/>
          </a:stretch>
        </p:blipFill>
        <p:spPr>
          <a:xfrm>
            <a:off x="6451599" y="3668239"/>
            <a:ext cx="5565706" cy="2730500"/>
          </a:xfrm>
          <a:prstGeom prst="rect">
            <a:avLst/>
          </a:prstGeom>
        </p:spPr>
      </p:pic>
    </p:spTree>
    <p:extLst>
      <p:ext uri="{BB962C8B-B14F-4D97-AF65-F5344CB8AC3E}">
        <p14:creationId xmlns:p14="http://schemas.microsoft.com/office/powerpoint/2010/main" val="863794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207" y="113983"/>
            <a:ext cx="11782095" cy="868362"/>
          </a:xfrm>
        </p:spPr>
        <p:txBody>
          <a:bodyPr anchor="ctr">
            <a:normAutofit/>
          </a:bodyPr>
          <a:lstStyle/>
          <a:p>
            <a:pPr algn="ctr"/>
            <a:r>
              <a:rPr lang="en-US" sz="4400" dirty="0">
                <a:latin typeface="Arial" panose="020B0604020202020204" pitchFamily="34" charset="0"/>
                <a:cs typeface="Arial" panose="020B0604020202020204" pitchFamily="34" charset="0"/>
              </a:rPr>
              <a:t>Fourier Transforms and the frequency domain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1495" y="1559854"/>
                <a:ext cx="11609009" cy="2124146"/>
              </a:xfrm>
            </p:spPr>
            <p:txBody>
              <a:bodyPr>
                <a:noAutofit/>
              </a:bodyPr>
              <a:lstStyle/>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Fourier Transform: </a:t>
                </a:r>
                <a14:m>
                  <m:oMath xmlns:m="http://schemas.openxmlformats.org/officeDocument/2006/math">
                    <m:r>
                      <a:rPr lang="en-US" sz="2000" b="0" i="1" smtClean="0">
                        <a:latin typeface="Cambria Math" panose="02040503050406030204" pitchFamily="18" charset="0"/>
                        <a:cs typeface="Arial" panose="020B0604020202020204" pitchFamily="34" charset="0"/>
                      </a:rPr>
                      <m:t>𝐹</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𝑤</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ad>
                          <m:radPr>
                            <m:degHide m:val="on"/>
                            <m:ctrlPr>
                              <a:rPr lang="en-US" sz="2000" b="0" i="1" smtClean="0">
                                <a:latin typeface="Cambria Math" panose="02040503050406030204" pitchFamily="18" charset="0"/>
                                <a:cs typeface="Arial" panose="020B0604020202020204" pitchFamily="34" charset="0"/>
                              </a:rPr>
                            </m:ctrlPr>
                          </m:radPr>
                          <m:deg/>
                          <m:e>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rad>
                      </m:den>
                    </m:f>
                    <m:nary>
                      <m:naryPr>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e>
                        <m:r>
                          <a:rPr lang="en-US" sz="2000" b="0" i="1" smtClean="0">
                            <a:latin typeface="Cambria Math" panose="02040503050406030204" pitchFamily="18" charset="0"/>
                            <a:cs typeface="Arial" panose="020B0604020202020204" pitchFamily="34" charset="0"/>
                          </a:rPr>
                          <m:t>𝑓</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𝑒</m:t>
                            </m:r>
                          </m:e>
                          <m:sup>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sup>
                        </m:sSup>
                        <m:r>
                          <a:rPr lang="en-US" sz="2000" b="0" i="1" smtClean="0">
                            <a:latin typeface="Cambria Math" panose="02040503050406030204" pitchFamily="18" charset="0"/>
                            <a:cs typeface="Arial" panose="020B0604020202020204" pitchFamily="34" charset="0"/>
                          </a:rPr>
                          <m:t>𝑑𝑡</m:t>
                        </m:r>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Inverse Fourier Transform: </a:t>
                </a:r>
                <a14:m>
                  <m:oMath xmlns:m="http://schemas.openxmlformats.org/officeDocument/2006/math">
                    <m:r>
                      <a:rPr lang="en-US" sz="2000" b="0" i="1" smtClean="0">
                        <a:latin typeface="Cambria Math" panose="02040503050406030204" pitchFamily="18" charset="0"/>
                        <a:cs typeface="Arial" panose="020B0604020202020204" pitchFamily="34" charset="0"/>
                      </a:rPr>
                      <m:t>𝑓</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ad>
                          <m:radPr>
                            <m:degHide m:val="on"/>
                            <m:ctrlPr>
                              <a:rPr lang="en-US" sz="2000" b="0" i="1" smtClean="0">
                                <a:latin typeface="Cambria Math" panose="02040503050406030204" pitchFamily="18" charset="0"/>
                                <a:cs typeface="Arial" panose="020B0604020202020204" pitchFamily="34" charset="0"/>
                              </a:rPr>
                            </m:ctrlPr>
                          </m:radPr>
                          <m:deg/>
                          <m:e>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rad>
                      </m:den>
                    </m:f>
                    <m:nary>
                      <m:naryPr>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sub>
                      <m:sup>
                        <m:r>
                          <a:rPr lang="en-US" sz="2000" i="1">
                            <a:latin typeface="Cambria Math" panose="02040503050406030204" pitchFamily="18" charset="0"/>
                            <a:ea typeface="Cambria Math" panose="02040503050406030204" pitchFamily="18" charset="0"/>
                            <a:cs typeface="Arial" panose="020B0604020202020204" pitchFamily="34" charset="0"/>
                          </a:rPr>
                          <m:t>∞</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d>
                          <m:dPr>
                            <m:ctrlPr>
                              <a:rPr lang="en-US" sz="2000" i="1">
                                <a:latin typeface="Cambria Math" panose="02040503050406030204" pitchFamily="18" charset="0"/>
                                <a:cs typeface="Arial" panose="020B0604020202020204" pitchFamily="34" charset="0"/>
                              </a:rPr>
                            </m:ctrlPr>
                          </m:dPr>
                          <m:e>
                            <m:r>
                              <a:rPr lang="en-US" sz="2000" i="1" smtClean="0">
                                <a:latin typeface="Cambria Math" panose="02040503050406030204" pitchFamily="18" charset="0"/>
                                <a:ea typeface="Cambria Math" panose="02040503050406030204" pitchFamily="18" charset="0"/>
                                <a:cs typeface="Arial" panose="020B0604020202020204" pitchFamily="34" charset="0"/>
                              </a:rPr>
                              <m:t>𝜔</m:t>
                            </m:r>
                          </m:e>
                        </m:d>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𝑒</m:t>
                            </m:r>
                          </m:e>
                          <m:sup>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𝑡</m:t>
                            </m:r>
                          </m:sup>
                        </m:sSup>
                        <m:r>
                          <a:rPr lang="en-US" sz="2000" i="1">
                            <a:latin typeface="Cambria Math" panose="02040503050406030204" pitchFamily="18" charset="0"/>
                            <a:cs typeface="Arial" panose="020B0604020202020204" pitchFamily="34" charset="0"/>
                          </a:rPr>
                          <m:t>𝑑</m:t>
                        </m:r>
                        <m:r>
                          <a:rPr lang="en-US" sz="2000" i="1" smtClean="0">
                            <a:latin typeface="Cambria Math" panose="02040503050406030204" pitchFamily="18" charset="0"/>
                            <a:ea typeface="Cambria Math" panose="02040503050406030204" pitchFamily="18" charset="0"/>
                            <a:cs typeface="Arial" panose="020B0604020202020204" pitchFamily="34" charset="0"/>
                          </a:rPr>
                          <m:t>𝜔</m:t>
                        </m:r>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Discrete Fourier Transform: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𝑛</m:t>
                        </m:r>
                        <m:r>
                          <a:rPr lang="en-US" sz="2000" b="0" i="1" smtClean="0">
                            <a:latin typeface="Cambria Math" panose="02040503050406030204" pitchFamily="18" charset="0"/>
                          </a:rPr>
                          <m:t>=0</m:t>
                        </m:r>
                      </m:sub>
                      <m:sup>
                        <m:r>
                          <a:rPr lang="en-US" sz="2000" b="0" i="1" smtClean="0">
                            <a:latin typeface="Cambria Math" panose="02040503050406030204" pitchFamily="18" charset="0"/>
                          </a:rPr>
                          <m:t>𝑁</m:t>
                        </m:r>
                        <m:r>
                          <a:rPr lang="en-US" sz="2000" b="0" i="1" smtClean="0">
                            <a:latin typeface="Cambria Math" panose="02040503050406030204" pitchFamily="18" charset="0"/>
                          </a:rPr>
                          <m:t>−1</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𝑛</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𝑘𝑛</m:t>
                                </m:r>
                              </m:num>
                              <m:den>
                                <m:r>
                                  <a:rPr lang="en-US" sz="2000" b="0" i="1" smtClean="0">
                                    <a:latin typeface="Cambria Math" panose="02040503050406030204" pitchFamily="18" charset="0"/>
                                  </a:rPr>
                                  <m:t>𝑁</m:t>
                                </m:r>
                              </m:den>
                            </m:f>
                          </m:sup>
                        </m:sSup>
                      </m:e>
                    </m:nary>
                  </m:oMath>
                </a14:m>
                <a:endParaRPr lang="en-US" sz="2000" dirty="0"/>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Inverse Discrete Fourier Transform: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 </m:t>
                    </m:r>
                    <m:r>
                      <a:rPr lang="en-US" sz="2000" i="1">
                        <a:latin typeface="Cambria Math" panose="02040503050406030204" pitchFamily="18" charset="0"/>
                      </a:rPr>
                      <m:t> </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nary>
                      <m:naryPr>
                        <m:chr m:val="∑"/>
                        <m:ctrlPr>
                          <a:rPr lang="en-US" sz="2000" i="1">
                            <a:latin typeface="Cambria Math" panose="02040503050406030204" pitchFamily="18" charset="0"/>
                          </a:rPr>
                        </m:ctrlPr>
                      </m:naryPr>
                      <m:sub>
                        <m:r>
                          <a:rPr lang="en-US" sz="2000" b="0" i="1" smtClean="0">
                            <a:latin typeface="Cambria Math" panose="02040503050406030204" pitchFamily="18" charset="0"/>
                          </a:rPr>
                          <m:t>𝑘</m:t>
                        </m:r>
                        <m:r>
                          <a:rPr lang="en-US" sz="2000" i="1">
                            <a:latin typeface="Cambria Math" panose="02040503050406030204" pitchFamily="18" charset="0"/>
                          </a:rPr>
                          <m:t>=0</m:t>
                        </m:r>
                      </m:sub>
                      <m:sup>
                        <m:r>
                          <a:rPr lang="en-US" sz="2000" i="1">
                            <a:latin typeface="Cambria Math" panose="02040503050406030204" pitchFamily="18" charset="0"/>
                          </a:rPr>
                          <m:t>𝑁</m:t>
                        </m:r>
                        <m:r>
                          <a:rPr lang="en-US" sz="2000" i="1">
                            <a:latin typeface="Cambria Math" panose="02040503050406030204" pitchFamily="18" charset="0"/>
                          </a:rPr>
                          <m:t>−1</m:t>
                        </m:r>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𝑘</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f>
                              <m:fPr>
                                <m:ctrlPr>
                                  <a:rPr lang="en-US" sz="2000" i="1">
                                    <a:latin typeface="Cambria Math" panose="02040503050406030204" pitchFamily="18" charset="0"/>
                                  </a:rPr>
                                </m:ctrlPr>
                              </m:fPr>
                              <m:num>
                                <m:r>
                                  <a:rPr lang="en-US" sz="2000" i="1">
                                    <a:latin typeface="Cambria Math" panose="02040503050406030204" pitchFamily="18" charset="0"/>
                                  </a:rPr>
                                  <m:t>𝑗</m:t>
                                </m:r>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𝑘𝑛</m:t>
                                </m:r>
                              </m:num>
                              <m:den>
                                <m:r>
                                  <a:rPr lang="en-US" sz="2000" i="1">
                                    <a:latin typeface="Cambria Math" panose="02040503050406030204" pitchFamily="18" charset="0"/>
                                  </a:rPr>
                                  <m:t>𝑁</m:t>
                                </m:r>
                              </m:den>
                            </m:f>
                          </m:sup>
                        </m:sSup>
                      </m:e>
                    </m:nary>
                  </m:oMath>
                </a14:m>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1495" y="1559854"/>
                <a:ext cx="11609009" cy="2124146"/>
              </a:xfrm>
              <a:blipFill>
                <a:blip r:embed="rId3"/>
                <a:stretch>
                  <a:fillRect l="-437" t="-27976" b="-208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dirty="0"/>
          </a:p>
        </p:txBody>
      </p:sp>
      <p:pic>
        <p:nvPicPr>
          <p:cNvPr id="4" name="Picture 3">
            <a:extLst>
              <a:ext uri="{FF2B5EF4-FFF2-40B4-BE49-F238E27FC236}">
                <a16:creationId xmlns:a16="http://schemas.microsoft.com/office/drawing/2014/main" id="{D28D758A-EB2A-7948-B62C-7502AACC504C}"/>
              </a:ext>
            </a:extLst>
          </p:cNvPr>
          <p:cNvPicPr>
            <a:picLocks noChangeAspect="1"/>
          </p:cNvPicPr>
          <p:nvPr/>
        </p:nvPicPr>
        <p:blipFill>
          <a:blip r:embed="rId4"/>
          <a:stretch>
            <a:fillRect/>
          </a:stretch>
        </p:blipFill>
        <p:spPr>
          <a:xfrm>
            <a:off x="484777" y="3822456"/>
            <a:ext cx="5916022" cy="2868363"/>
          </a:xfrm>
          <a:prstGeom prst="rect">
            <a:avLst/>
          </a:prstGeom>
        </p:spPr>
      </p:pic>
      <p:sp>
        <p:nvSpPr>
          <p:cNvPr id="7" name="TextBox 6">
            <a:extLst>
              <a:ext uri="{FF2B5EF4-FFF2-40B4-BE49-F238E27FC236}">
                <a16:creationId xmlns:a16="http://schemas.microsoft.com/office/drawing/2014/main" id="{A1FB0DC7-9186-8442-9ACF-CF6FF1BADD80}"/>
              </a:ext>
            </a:extLst>
          </p:cNvPr>
          <p:cNvSpPr txBox="1"/>
          <p:nvPr/>
        </p:nvSpPr>
        <p:spPr>
          <a:xfrm>
            <a:off x="7113694" y="4261509"/>
            <a:ext cx="406061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Graph of the real part of the original data set  from previous page.  Note peaks corresponding to the periods 20, 10, 2.</a:t>
            </a:r>
          </a:p>
        </p:txBody>
      </p:sp>
    </p:spTree>
    <p:extLst>
      <p:ext uri="{BB962C8B-B14F-4D97-AF65-F5344CB8AC3E}">
        <p14:creationId xmlns:p14="http://schemas.microsoft.com/office/powerpoint/2010/main" val="3245167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165512" cy="868362"/>
          </a:xfrm>
        </p:spPr>
        <p:txBody>
          <a:bodyPr anchor="ctr">
            <a:normAutofit/>
          </a:bodyPr>
          <a:lstStyle/>
          <a:p>
            <a:pPr algn="ctr"/>
            <a:r>
              <a:rPr lang="en-US" sz="4400" dirty="0">
                <a:latin typeface="Arial" panose="020B0604020202020204" pitchFamily="34" charset="0"/>
                <a:cs typeface="Arial" panose="020B0604020202020204" pitchFamily="34" charset="0"/>
              </a:rPr>
              <a:t>Working in the frequency domain</a:t>
            </a:r>
          </a:p>
        </p:txBody>
      </p:sp>
      <p:sp>
        <p:nvSpPr>
          <p:cNvPr id="3" name="Content Placeholder 2"/>
          <p:cNvSpPr>
            <a:spLocks noGrp="1"/>
          </p:cNvSpPr>
          <p:nvPr>
            <p:ph idx="1"/>
          </p:nvPr>
        </p:nvSpPr>
        <p:spPr>
          <a:xfrm>
            <a:off x="677240" y="1944913"/>
            <a:ext cx="10664471" cy="4593999"/>
          </a:xfrm>
        </p:spPr>
        <p:txBody>
          <a:bodyPr>
            <a:noAutofit/>
          </a:bodyPr>
          <a:lstStyle/>
          <a:p>
            <a:pPr marL="342900" indent="-342900" algn="l">
              <a:buFont typeface="Arial" panose="020B0604020202020204" pitchFamily="34" charset="0"/>
              <a:buChar char="•"/>
            </a:pPr>
            <a:r>
              <a:rPr lang="en-US" sz="2000" dirty="0">
                <a:latin typeface="Arial" charset="0"/>
                <a:cs typeface="Arial" charset="0"/>
              </a:rPr>
              <a:t>It is often easier to do some signal processing in the frequency domain.  This is easily accomplished with digital signals, by performing a DFT (Discrete Fourier Transform).  There are algorithms that do this efficiently.</a:t>
            </a:r>
          </a:p>
          <a:p>
            <a:pPr marL="285750" indent="-285750" algn="l">
              <a:buFont typeface="Arial" panose="020B0604020202020204" pitchFamily="34" charset="0"/>
              <a:buChar char="•"/>
            </a:pPr>
            <a:r>
              <a:rPr lang="en-US" sz="2000" dirty="0">
                <a:latin typeface="Arial" charset="0"/>
                <a:cs typeface="Arial" charset="0"/>
              </a:rPr>
              <a:t>Once we are in the digital domain some things that are difficult or impossible in the time domain can be done easily.  For example, we can accurately choose the frequency band of a signal we are interested in by simply discarding frequency components outside the range of interest.</a:t>
            </a:r>
          </a:p>
          <a:p>
            <a:pPr marL="285750" indent="-285750" algn="l">
              <a:buFont typeface="Arial" panose="020B0604020202020204" pitchFamily="34" charset="0"/>
              <a:buChar char="•"/>
            </a:pPr>
            <a:r>
              <a:rPr lang="en-US" sz="2000" dirty="0">
                <a:latin typeface="Arial" charset="0"/>
                <a:cs typeface="Arial" charset="0"/>
              </a:rPr>
              <a:t>Complex processing like spread spectrum transmissions, frequency hopping and adaptive processing would not be practical without frequency domain processing.</a:t>
            </a:r>
          </a:p>
          <a:p>
            <a:pPr marL="285750" indent="-285750" algn="l">
              <a:buFont typeface="Arial" panose="020B0604020202020204" pitchFamily="34" charset="0"/>
              <a:buChar char="•"/>
            </a:pPr>
            <a:r>
              <a:rPr lang="en-US" sz="2000" dirty="0">
                <a:latin typeface="Arial" charset="0"/>
                <a:cs typeface="Arial" charset="0"/>
              </a:rPr>
              <a:t>The inverse discrete Fourier transform can be used after all frequency domain processing is completed to convert back into the time domain.</a:t>
            </a:r>
            <a:endParaRPr lang="en-US" sz="2000"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dirty="0"/>
          </a:p>
        </p:txBody>
      </p:sp>
    </p:spTree>
    <p:extLst>
      <p:ext uri="{BB962C8B-B14F-4D97-AF65-F5344CB8AC3E}">
        <p14:creationId xmlns:p14="http://schemas.microsoft.com/office/powerpoint/2010/main" val="2502883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209" y="381017"/>
            <a:ext cx="11534634" cy="868362"/>
          </a:xfrm>
        </p:spPr>
        <p:txBody>
          <a:bodyPr anchor="ctr">
            <a:noAutofit/>
          </a:bodyPr>
          <a:lstStyle/>
          <a:p>
            <a:pPr algn="ctr"/>
            <a:r>
              <a:rPr lang="en-US" sz="4400" dirty="0">
                <a:latin typeface="Arial" panose="020B0604020202020204" pitchFamily="34" charset="0"/>
                <a:cs typeface="Arial" panose="020B0604020202020204" pitchFamily="34" charset="0"/>
              </a:rPr>
              <a:t>Software defined radio, part 3, what’s an SDR and how do you use it?</a:t>
            </a:r>
          </a:p>
        </p:txBody>
      </p:sp>
      <p:sp>
        <p:nvSpPr>
          <p:cNvPr id="3" name="Content Placeholder 2"/>
          <p:cNvSpPr>
            <a:spLocks noGrp="1"/>
          </p:cNvSpPr>
          <p:nvPr>
            <p:ph idx="1"/>
          </p:nvPr>
        </p:nvSpPr>
        <p:spPr>
          <a:xfrm>
            <a:off x="539545" y="2231220"/>
            <a:ext cx="11112910" cy="4364516"/>
          </a:xfrm>
        </p:spPr>
        <p:txBody>
          <a:bodyPr>
            <a:noAutofit/>
          </a:bodyPr>
          <a:lstStyle/>
          <a:p>
            <a:pPr marL="342900" indent="-342900" algn="l">
              <a:lnSpc>
                <a:spcPct val="100000"/>
              </a:lnSpc>
              <a:spcBef>
                <a:spcPts val="0"/>
              </a:spcBef>
              <a:buFont typeface="Arial" charset="0"/>
              <a:buChar char="•"/>
            </a:pPr>
            <a:r>
              <a:rPr lang="en-US" sz="2000" dirty="0">
                <a:latin typeface="Arial" panose="020B0604020202020204" pitchFamily="34" charset="0"/>
                <a:cs typeface="Arial" panose="020B0604020202020204" pitchFamily="34" charset="0"/>
              </a:rPr>
              <a:t>Components of a software defined radio</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Analog front end</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Digital sampling</a:t>
            </a:r>
          </a:p>
          <a:p>
            <a:pPr marL="342900" indent="-342900" algn="l">
              <a:lnSpc>
                <a:spcPct val="100000"/>
              </a:lnSpc>
              <a:spcBef>
                <a:spcPts val="0"/>
              </a:spcBef>
              <a:buFont typeface="Arial" charset="0"/>
              <a:buChar char="•"/>
            </a:pPr>
            <a:r>
              <a:rPr lang="en-US" sz="2000" dirty="0">
                <a:latin typeface="Arial" panose="020B0604020202020204" pitchFamily="34" charset="0"/>
                <a:cs typeface="Arial" panose="020B0604020202020204" pitchFamily="34" charset="0"/>
              </a:rPr>
              <a:t>Signal processing</a:t>
            </a:r>
          </a:p>
          <a:p>
            <a:pPr marL="342900" indent="-342900" algn="l">
              <a:lnSpc>
                <a:spcPct val="100000"/>
              </a:lnSpc>
              <a:spcBef>
                <a:spcPts val="0"/>
              </a:spcBef>
              <a:buFont typeface="Arial" charset="0"/>
              <a:buChar char="•"/>
            </a:pPr>
            <a:r>
              <a:rPr lang="en-US" sz="2000" dirty="0">
                <a:latin typeface="Arial" panose="020B0604020202020204" pitchFamily="34" charset="0"/>
                <a:cs typeface="Arial" panose="020B0604020202020204" pitchFamily="34" charset="0"/>
              </a:rPr>
              <a:t>Building blocks</a:t>
            </a:r>
          </a:p>
          <a:p>
            <a:pPr marL="342900" indent="-342900" algn="l">
              <a:lnSpc>
                <a:spcPct val="100000"/>
              </a:lnSpc>
              <a:spcBef>
                <a:spcPts val="0"/>
              </a:spcBef>
              <a:buFont typeface="Arial" charset="0"/>
              <a:buChar char="•"/>
            </a:pPr>
            <a:r>
              <a:rPr lang="en-US" sz="2000" dirty="0">
                <a:latin typeface="Arial" panose="020B0604020202020204" pitchFamily="34" charset="0"/>
                <a:cs typeface="Arial" panose="020B0604020202020204" pitchFamily="34" charset="0"/>
              </a:rPr>
              <a:t>GNU radio</a:t>
            </a:r>
          </a:p>
          <a:p>
            <a:pPr marL="342900" indent="-342900" algn="l">
              <a:lnSpc>
                <a:spcPct val="100000"/>
              </a:lnSpc>
              <a:spcBef>
                <a:spcPts val="0"/>
              </a:spcBef>
              <a:buFont typeface="Arial" charset="0"/>
              <a:buChar char="•"/>
            </a:pPr>
            <a:r>
              <a:rPr lang="en-US" sz="2000" dirty="0">
                <a:latin typeface="Arial" panose="020B0604020202020204" pitchFamily="34" charset="0"/>
                <a:cs typeface="Arial" panose="020B0604020202020204" pitchFamily="34" charset="0"/>
              </a:rPr>
              <a:t>AM, FM modulation and demodulation in a SDR</a:t>
            </a:r>
          </a:p>
          <a:p>
            <a:pPr marL="342900" indent="-342900" algn="l">
              <a:lnSpc>
                <a:spcPct val="100000"/>
              </a:lnSpc>
              <a:spcBef>
                <a:spcPts val="0"/>
              </a:spcBef>
              <a:buFont typeface="Arial" charset="0"/>
              <a:buChar char="•"/>
            </a:pPr>
            <a:r>
              <a:rPr lang="en-US" sz="2000" dirty="0">
                <a:latin typeface="Arial" panose="020B0604020202020204" pitchFamily="34" charset="0"/>
                <a:cs typeface="Arial" panose="020B0604020202020204" pitchFamily="34" charset="0"/>
              </a:rPr>
              <a:t>FSK</a:t>
            </a:r>
          </a:p>
          <a:p>
            <a:pPr marL="342900" indent="-342900" algn="l">
              <a:lnSpc>
                <a:spcPct val="100000"/>
              </a:lnSpc>
              <a:spcBef>
                <a:spcPts val="0"/>
              </a:spcBef>
              <a:buFont typeface="Arial" charset="0"/>
              <a:buChar char="•"/>
            </a:pPr>
            <a:r>
              <a:rPr lang="en-US" sz="2000" dirty="0">
                <a:latin typeface="Arial" panose="020B0604020202020204" pitchFamily="34" charset="0"/>
                <a:cs typeface="Arial" panose="020B0604020202020204" pitchFamily="34" charset="0"/>
              </a:rPr>
              <a:t>BSK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a:t>
            </a:fld>
            <a:endParaRPr lang="en-US" dirty="0"/>
          </a:p>
        </p:txBody>
      </p:sp>
    </p:spTree>
    <p:extLst>
      <p:ext uri="{BB962C8B-B14F-4D97-AF65-F5344CB8AC3E}">
        <p14:creationId xmlns:p14="http://schemas.microsoft.com/office/powerpoint/2010/main" val="1610374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165512" cy="868362"/>
          </a:xfrm>
        </p:spPr>
        <p:txBody>
          <a:bodyPr anchor="ctr">
            <a:normAutofit/>
          </a:bodyPr>
          <a:lstStyle/>
          <a:p>
            <a:pPr algn="ctr"/>
            <a:r>
              <a:rPr lang="en-US" sz="4400" dirty="0">
                <a:latin typeface="Arial" panose="020B0604020202020204" pitchFamily="34" charset="0"/>
                <a:cs typeface="Arial" panose="020B0604020202020204" pitchFamily="34" charset="0"/>
              </a:rPr>
              <a:t>What’s an SDR?</a:t>
            </a:r>
          </a:p>
        </p:txBody>
      </p:sp>
      <p:sp>
        <p:nvSpPr>
          <p:cNvPr id="3" name="Content Placeholder 2"/>
          <p:cNvSpPr>
            <a:spLocks noGrp="1"/>
          </p:cNvSpPr>
          <p:nvPr>
            <p:ph idx="1"/>
          </p:nvPr>
        </p:nvSpPr>
        <p:spPr>
          <a:xfrm>
            <a:off x="256818" y="1577199"/>
            <a:ext cx="8649549" cy="4931617"/>
          </a:xfrm>
        </p:spPr>
        <p:txBody>
          <a:bodyPr>
            <a:noAutofit/>
          </a:bodyPr>
          <a:lstStyle/>
          <a:p>
            <a:pPr marL="342900" indent="-342900" algn="l">
              <a:spcBef>
                <a:spcPts val="400"/>
              </a:spcBef>
              <a:buFont typeface="Arial" panose="020B0604020202020204" pitchFamily="34" charset="0"/>
              <a:buChar char="•"/>
            </a:pPr>
            <a:r>
              <a:rPr lang="en-US" sz="2000" dirty="0">
                <a:latin typeface="Arial" charset="0"/>
                <a:cs typeface="Arial" charset="0"/>
              </a:rPr>
              <a:t>An SDR is a signal processing subsystem end that takes, as input, a continuous analog signal and converts it into digital samples that can be processed.</a:t>
            </a:r>
          </a:p>
          <a:p>
            <a:pPr marL="342900" indent="-342900" algn="l">
              <a:spcBef>
                <a:spcPts val="400"/>
              </a:spcBef>
              <a:buFont typeface="Arial" panose="020B0604020202020204" pitchFamily="34" charset="0"/>
              <a:buChar char="•"/>
            </a:pPr>
            <a:r>
              <a:rPr lang="en-US" sz="2000" dirty="0">
                <a:latin typeface="Arial" charset="0"/>
                <a:cs typeface="Arial" charset="0"/>
              </a:rPr>
              <a:t>An SDR also does the inverse, taking a time series of digital samples, resulting from some processing and turning those samples into the desired analog output.</a:t>
            </a:r>
          </a:p>
          <a:p>
            <a:pPr marL="342900" indent="-342900" algn="l">
              <a:spcBef>
                <a:spcPts val="400"/>
              </a:spcBef>
              <a:buFont typeface="Arial" panose="020B0604020202020204" pitchFamily="34" charset="0"/>
              <a:buChar char="•"/>
            </a:pPr>
            <a:r>
              <a:rPr lang="en-US" sz="2000" dirty="0">
                <a:latin typeface="Arial" charset="0"/>
                <a:cs typeface="Arial" charset="0"/>
              </a:rPr>
              <a:t>As we discussed in previous slides, we need to do this with a clear understanding of aliasing so we can get accurate signal reconstruction.</a:t>
            </a:r>
          </a:p>
          <a:p>
            <a:pPr marL="342900" indent="-342900" algn="l">
              <a:spcBef>
                <a:spcPts val="400"/>
              </a:spcBef>
              <a:buFont typeface="Arial" panose="020B0604020202020204" pitchFamily="34" charset="0"/>
              <a:buChar char="•"/>
            </a:pPr>
            <a:r>
              <a:rPr lang="en-US" sz="2000" dirty="0">
                <a:latin typeface="Arial" charset="0"/>
                <a:cs typeface="Arial" charset="0"/>
              </a:rPr>
              <a:t>An SDR can be used with a digital computer to perform the signal processing.  The entire function of an SDR/processor combination can be changed entirely by changing software.  Digital samples are easy to process with “perfect accuracy” and complete flexibility, unlike most analog circuits.</a:t>
            </a:r>
          </a:p>
          <a:p>
            <a:pPr marL="342900" indent="-342900" algn="l">
              <a:spcBef>
                <a:spcPts val="400"/>
              </a:spcBef>
              <a:buFont typeface="Arial" panose="020B0604020202020204" pitchFamily="34" charset="0"/>
              <a:buChar char="•"/>
            </a:pPr>
            <a:r>
              <a:rPr lang="en-US" sz="2000" dirty="0">
                <a:latin typeface="Arial" charset="0"/>
                <a:cs typeface="Arial" charset="0"/>
              </a:rPr>
              <a:t>The picture on the right shows the components of half an SDR system.</a:t>
            </a:r>
            <a:endParaRPr lang="en-US" sz="2000" dirty="0"/>
          </a:p>
        </p:txBody>
      </p:sp>
      <p:sp>
        <p:nvSpPr>
          <p:cNvPr id="5" name="Slide Number Placeholder 4"/>
          <p:cNvSpPr>
            <a:spLocks noGrp="1"/>
          </p:cNvSpPr>
          <p:nvPr>
            <p:ph type="sldNum" sz="quarter" idx="12"/>
          </p:nvPr>
        </p:nvSpPr>
        <p:spPr>
          <a:xfrm>
            <a:off x="8312760" y="6326254"/>
            <a:ext cx="2133600" cy="365125"/>
          </a:xfrm>
        </p:spPr>
        <p:txBody>
          <a:bodyPr/>
          <a:lstStyle/>
          <a:p>
            <a:fld id="{FA32F8ED-EEB4-4D51-9E8E-3B145D9B9811}" type="slidenum">
              <a:rPr lang="en-US" smtClean="0"/>
              <a:pPr/>
              <a:t>19</a:t>
            </a:fld>
            <a:endParaRPr lang="en-US" dirty="0"/>
          </a:p>
        </p:txBody>
      </p:sp>
      <p:sp>
        <p:nvSpPr>
          <p:cNvPr id="11" name="TextBox 10">
            <a:extLst>
              <a:ext uri="{FF2B5EF4-FFF2-40B4-BE49-F238E27FC236}">
                <a16:creationId xmlns:a16="http://schemas.microsoft.com/office/drawing/2014/main" id="{247475AF-22F5-B448-ADC3-61A29302E85F}"/>
              </a:ext>
            </a:extLst>
          </p:cNvPr>
          <p:cNvSpPr txBox="1"/>
          <p:nvPr/>
        </p:nvSpPr>
        <p:spPr>
          <a:xfrm rot="10800000">
            <a:off x="9966578" y="1044137"/>
            <a:ext cx="741405" cy="707886"/>
          </a:xfrm>
          <a:prstGeom prst="rect">
            <a:avLst/>
          </a:prstGeom>
          <a:noFill/>
        </p:spPr>
        <p:txBody>
          <a:bodyPr wrap="square" rtlCol="0">
            <a:spAutoFit/>
          </a:bodyPr>
          <a:lstStyle/>
          <a:p>
            <a:r>
              <a:rPr lang="en-US" sz="4000" dirty="0"/>
              <a:t>∼</a:t>
            </a:r>
          </a:p>
        </p:txBody>
      </p:sp>
      <p:sp>
        <p:nvSpPr>
          <p:cNvPr id="12" name="Oval 11">
            <a:extLst>
              <a:ext uri="{FF2B5EF4-FFF2-40B4-BE49-F238E27FC236}">
                <a16:creationId xmlns:a16="http://schemas.microsoft.com/office/drawing/2014/main" id="{ABD07370-F09C-8A49-B6C7-82D39FDD496A}"/>
              </a:ext>
            </a:extLst>
          </p:cNvPr>
          <p:cNvSpPr/>
          <p:nvPr/>
        </p:nvSpPr>
        <p:spPr>
          <a:xfrm>
            <a:off x="10142123" y="1089551"/>
            <a:ext cx="565860" cy="610166"/>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89884AD-BF09-FF43-A8B0-C72BFA9DF6A8}"/>
              </a:ext>
            </a:extLst>
          </p:cNvPr>
          <p:cNvSpPr/>
          <p:nvPr/>
        </p:nvSpPr>
        <p:spPr>
          <a:xfrm>
            <a:off x="11124099" y="3587819"/>
            <a:ext cx="564578" cy="468531"/>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5A892E2-2C3F-ED41-B0AC-9383FB30C9AA}"/>
              </a:ext>
            </a:extLst>
          </p:cNvPr>
          <p:cNvSpPr txBox="1"/>
          <p:nvPr/>
        </p:nvSpPr>
        <p:spPr>
          <a:xfrm>
            <a:off x="11116480" y="3513305"/>
            <a:ext cx="522900" cy="584775"/>
          </a:xfrm>
          <a:prstGeom prst="rect">
            <a:avLst/>
          </a:prstGeom>
          <a:noFill/>
        </p:spPr>
        <p:txBody>
          <a:bodyPr wrap="none" rtlCol="0">
            <a:spAutoFit/>
          </a:bodyPr>
          <a:lstStyle/>
          <a:p>
            <a:r>
              <a:rPr lang="en-US" sz="3200" dirty="0"/>
              <a:t>𝜱</a:t>
            </a:r>
          </a:p>
        </p:txBody>
      </p:sp>
      <p:cxnSp>
        <p:nvCxnSpPr>
          <p:cNvPr id="15" name="Straight Arrow Connector 14">
            <a:extLst>
              <a:ext uri="{FF2B5EF4-FFF2-40B4-BE49-F238E27FC236}">
                <a16:creationId xmlns:a16="http://schemas.microsoft.com/office/drawing/2014/main" id="{BF8C5778-1FBA-C24F-900E-924FFFB3B1C1}"/>
              </a:ext>
            </a:extLst>
          </p:cNvPr>
          <p:cNvCxnSpPr>
            <a:cxnSpLocks/>
          </p:cNvCxnSpPr>
          <p:nvPr/>
        </p:nvCxnSpPr>
        <p:spPr>
          <a:xfrm flipV="1">
            <a:off x="10432033" y="1699718"/>
            <a:ext cx="1" cy="38494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AC804F2-D721-6746-8356-086B498CD90E}"/>
              </a:ext>
            </a:extLst>
          </p:cNvPr>
          <p:cNvCxnSpPr>
            <a:cxnSpLocks/>
          </p:cNvCxnSpPr>
          <p:nvPr/>
        </p:nvCxnSpPr>
        <p:spPr>
          <a:xfrm>
            <a:off x="9552041" y="3178905"/>
            <a:ext cx="27292" cy="12881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1C2E3F-D595-5C41-8E0D-707F06D913E4}"/>
              </a:ext>
            </a:extLst>
          </p:cNvPr>
          <p:cNvSpPr txBox="1"/>
          <p:nvPr/>
        </p:nvSpPr>
        <p:spPr>
          <a:xfrm>
            <a:off x="9346107" y="5502743"/>
            <a:ext cx="649963" cy="461665"/>
          </a:xfrm>
          <a:prstGeom prst="rect">
            <a:avLst/>
          </a:prstGeom>
          <a:noFill/>
        </p:spPr>
        <p:txBody>
          <a:bodyPr wrap="square" rtlCol="0">
            <a:spAutoFit/>
          </a:bodyPr>
          <a:lstStyle/>
          <a:p>
            <a:r>
              <a:rPr lang="en-US" sz="2400" dirty="0"/>
              <a:t>I(t)</a:t>
            </a:r>
          </a:p>
        </p:txBody>
      </p:sp>
      <p:sp>
        <p:nvSpPr>
          <p:cNvPr id="19" name="TextBox 18">
            <a:extLst>
              <a:ext uri="{FF2B5EF4-FFF2-40B4-BE49-F238E27FC236}">
                <a16:creationId xmlns:a16="http://schemas.microsoft.com/office/drawing/2014/main" id="{7313308B-A444-1845-B9A8-00976CE05995}"/>
              </a:ext>
            </a:extLst>
          </p:cNvPr>
          <p:cNvSpPr txBox="1"/>
          <p:nvPr/>
        </p:nvSpPr>
        <p:spPr>
          <a:xfrm>
            <a:off x="10950773" y="5557786"/>
            <a:ext cx="824131" cy="461665"/>
          </a:xfrm>
          <a:prstGeom prst="rect">
            <a:avLst/>
          </a:prstGeom>
          <a:noFill/>
        </p:spPr>
        <p:txBody>
          <a:bodyPr wrap="square" rtlCol="0">
            <a:spAutoFit/>
          </a:bodyPr>
          <a:lstStyle/>
          <a:p>
            <a:r>
              <a:rPr lang="en-US" sz="2400" dirty="0"/>
              <a:t>Q(t)</a:t>
            </a:r>
          </a:p>
        </p:txBody>
      </p:sp>
      <p:sp>
        <p:nvSpPr>
          <p:cNvPr id="23" name="TextBox 22">
            <a:extLst>
              <a:ext uri="{FF2B5EF4-FFF2-40B4-BE49-F238E27FC236}">
                <a16:creationId xmlns:a16="http://schemas.microsoft.com/office/drawing/2014/main" id="{4EE7A061-83EA-2F43-B8FA-1DE354D86017}"/>
              </a:ext>
            </a:extLst>
          </p:cNvPr>
          <p:cNvSpPr txBox="1"/>
          <p:nvPr/>
        </p:nvSpPr>
        <p:spPr>
          <a:xfrm>
            <a:off x="10149409" y="604951"/>
            <a:ext cx="741404" cy="461665"/>
          </a:xfrm>
          <a:prstGeom prst="rect">
            <a:avLst/>
          </a:prstGeom>
          <a:noFill/>
        </p:spPr>
        <p:txBody>
          <a:bodyPr wrap="square" rtlCol="0">
            <a:spAutoFit/>
          </a:bodyPr>
          <a:lstStyle/>
          <a:p>
            <a:r>
              <a:rPr lang="en-US" sz="2400" dirty="0"/>
              <a:t>S(t)</a:t>
            </a:r>
          </a:p>
        </p:txBody>
      </p:sp>
      <p:sp>
        <p:nvSpPr>
          <p:cNvPr id="24" name="Rectangle 23">
            <a:extLst>
              <a:ext uri="{FF2B5EF4-FFF2-40B4-BE49-F238E27FC236}">
                <a16:creationId xmlns:a16="http://schemas.microsoft.com/office/drawing/2014/main" id="{A334AFA6-4573-B849-B8E3-054A890BD4CD}"/>
              </a:ext>
            </a:extLst>
          </p:cNvPr>
          <p:cNvSpPr/>
          <p:nvPr/>
        </p:nvSpPr>
        <p:spPr>
          <a:xfrm>
            <a:off x="9629446" y="2090411"/>
            <a:ext cx="1658244" cy="713198"/>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Low or band pass filter</a:t>
            </a:r>
          </a:p>
        </p:txBody>
      </p:sp>
      <p:sp>
        <p:nvSpPr>
          <p:cNvPr id="25" name="Rectangle 24">
            <a:extLst>
              <a:ext uri="{FF2B5EF4-FFF2-40B4-BE49-F238E27FC236}">
                <a16:creationId xmlns:a16="http://schemas.microsoft.com/office/drawing/2014/main" id="{D7590BA3-49BC-4A45-97F2-FECD656662D0}"/>
              </a:ext>
            </a:extLst>
          </p:cNvPr>
          <p:cNvSpPr/>
          <p:nvPr/>
        </p:nvSpPr>
        <p:spPr>
          <a:xfrm>
            <a:off x="9114190" y="4504420"/>
            <a:ext cx="930286" cy="713198"/>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a:t>
            </a:r>
          </a:p>
        </p:txBody>
      </p:sp>
      <p:sp>
        <p:nvSpPr>
          <p:cNvPr id="26" name="Rectangle 25">
            <a:extLst>
              <a:ext uri="{FF2B5EF4-FFF2-40B4-BE49-F238E27FC236}">
                <a16:creationId xmlns:a16="http://schemas.microsoft.com/office/drawing/2014/main" id="{0A2BFEBE-E75B-4744-8C0F-3190A4F9FAA7}"/>
              </a:ext>
            </a:extLst>
          </p:cNvPr>
          <p:cNvSpPr/>
          <p:nvPr/>
        </p:nvSpPr>
        <p:spPr>
          <a:xfrm>
            <a:off x="10921216" y="4466710"/>
            <a:ext cx="930286" cy="713198"/>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a:t>
            </a:r>
          </a:p>
        </p:txBody>
      </p:sp>
      <p:cxnSp>
        <p:nvCxnSpPr>
          <p:cNvPr id="29" name="Straight Connector 28">
            <a:extLst>
              <a:ext uri="{FF2B5EF4-FFF2-40B4-BE49-F238E27FC236}">
                <a16:creationId xmlns:a16="http://schemas.microsoft.com/office/drawing/2014/main" id="{591BA9F7-C47D-BD4A-9603-E4727DE1064A}"/>
              </a:ext>
            </a:extLst>
          </p:cNvPr>
          <p:cNvCxnSpPr/>
          <p:nvPr/>
        </p:nvCxnSpPr>
        <p:spPr>
          <a:xfrm>
            <a:off x="9544168" y="3196432"/>
            <a:ext cx="1828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1A3C2B8-EAE0-434D-BFB1-935235819AAF}"/>
              </a:ext>
            </a:extLst>
          </p:cNvPr>
          <p:cNvCxnSpPr>
            <a:cxnSpLocks/>
          </p:cNvCxnSpPr>
          <p:nvPr/>
        </p:nvCxnSpPr>
        <p:spPr>
          <a:xfrm flipV="1">
            <a:off x="10441925" y="2811488"/>
            <a:ext cx="1" cy="38494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C385321-351A-2246-BED8-42E3AE51FB28}"/>
              </a:ext>
            </a:extLst>
          </p:cNvPr>
          <p:cNvCxnSpPr>
            <a:cxnSpLocks/>
          </p:cNvCxnSpPr>
          <p:nvPr/>
        </p:nvCxnSpPr>
        <p:spPr>
          <a:xfrm flipV="1">
            <a:off x="11366419" y="3203728"/>
            <a:ext cx="1" cy="38494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2B6D5C1-C25D-8044-A568-EA5026B3A2A6}"/>
              </a:ext>
            </a:extLst>
          </p:cNvPr>
          <p:cNvCxnSpPr>
            <a:cxnSpLocks/>
          </p:cNvCxnSpPr>
          <p:nvPr/>
        </p:nvCxnSpPr>
        <p:spPr>
          <a:xfrm flipV="1">
            <a:off x="11367836" y="4056350"/>
            <a:ext cx="1" cy="38494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10C49CC-CE40-2E45-9060-404D65B6BF65}"/>
              </a:ext>
            </a:extLst>
          </p:cNvPr>
          <p:cNvCxnSpPr>
            <a:cxnSpLocks/>
          </p:cNvCxnSpPr>
          <p:nvPr/>
        </p:nvCxnSpPr>
        <p:spPr>
          <a:xfrm flipV="1">
            <a:off x="11366418" y="5182430"/>
            <a:ext cx="1" cy="38494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43321E8-1196-2946-B9D3-E339CD35BD6E}"/>
              </a:ext>
            </a:extLst>
          </p:cNvPr>
          <p:cNvCxnSpPr>
            <a:cxnSpLocks/>
          </p:cNvCxnSpPr>
          <p:nvPr/>
        </p:nvCxnSpPr>
        <p:spPr>
          <a:xfrm flipV="1">
            <a:off x="9592050" y="5194520"/>
            <a:ext cx="1" cy="38494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572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083" y="428518"/>
            <a:ext cx="11534634" cy="868362"/>
          </a:xfrm>
        </p:spPr>
        <p:txBody>
          <a:bodyPr anchor="ctr">
            <a:noAutofit/>
          </a:bodyPr>
          <a:lstStyle/>
          <a:p>
            <a:pPr algn="ctr"/>
            <a:r>
              <a:rPr lang="en-US" sz="4400" dirty="0">
                <a:latin typeface="Arial" panose="020B0604020202020204" pitchFamily="34" charset="0"/>
                <a:cs typeface="Arial" panose="020B0604020202020204" pitchFamily="34" charset="0"/>
              </a:rPr>
              <a:t>Software defined radio, part 1, radios, spectrum and modulation</a:t>
            </a:r>
          </a:p>
        </p:txBody>
      </p:sp>
      <p:sp>
        <p:nvSpPr>
          <p:cNvPr id="3" name="Content Placeholder 2"/>
          <p:cNvSpPr>
            <a:spLocks noGrp="1"/>
          </p:cNvSpPr>
          <p:nvPr>
            <p:ph idx="1"/>
          </p:nvPr>
        </p:nvSpPr>
        <p:spPr>
          <a:xfrm>
            <a:off x="1272575" y="2328703"/>
            <a:ext cx="10270241" cy="3858341"/>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Radio and transmission lines</a:t>
            </a:r>
          </a:p>
          <a:p>
            <a:pPr marL="342900" indent="-342900" algn="l">
              <a:buFont typeface="Arial" charset="0"/>
              <a:buChar char="•"/>
            </a:pPr>
            <a:r>
              <a:rPr lang="en-US" dirty="0">
                <a:latin typeface="Arial" panose="020B0604020202020204" pitchFamily="34" charset="0"/>
                <a:cs typeface="Arial" panose="020B0604020202020204" pitchFamily="34" charset="0"/>
              </a:rPr>
              <a:t>Spectrum</a:t>
            </a:r>
          </a:p>
          <a:p>
            <a:pPr marL="342900" indent="-342900" algn="l">
              <a:buFont typeface="Arial" charset="0"/>
              <a:buChar char="•"/>
            </a:pPr>
            <a:r>
              <a:rPr lang="en-US" dirty="0">
                <a:latin typeface="Arial" panose="020B0604020202020204" pitchFamily="34" charset="0"/>
                <a:cs typeface="Arial" panose="020B0604020202020204" pitchFamily="34" charset="0"/>
              </a:rPr>
              <a:t>Modulation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dirty="0"/>
          </a:p>
        </p:txBody>
      </p:sp>
    </p:spTree>
    <p:extLst>
      <p:ext uri="{BB962C8B-B14F-4D97-AF65-F5344CB8AC3E}">
        <p14:creationId xmlns:p14="http://schemas.microsoft.com/office/powerpoint/2010/main" val="2251765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944286" cy="868362"/>
          </a:xfrm>
        </p:spPr>
        <p:txBody>
          <a:bodyPr anchor="ctr">
            <a:normAutofit/>
          </a:bodyPr>
          <a:lstStyle/>
          <a:p>
            <a:pPr algn="ctr"/>
            <a:r>
              <a:rPr lang="en-US" sz="4400" dirty="0">
                <a:latin typeface="Arial" panose="020B0604020202020204" pitchFamily="34" charset="0"/>
                <a:cs typeface="Arial" panose="020B0604020202020204" pitchFamily="34" charset="0"/>
              </a:rPr>
              <a:t>Building blocks</a:t>
            </a:r>
          </a:p>
        </p:txBody>
      </p:sp>
      <p:sp>
        <p:nvSpPr>
          <p:cNvPr id="3" name="Content Placeholder 2"/>
          <p:cNvSpPr>
            <a:spLocks noGrp="1"/>
          </p:cNvSpPr>
          <p:nvPr>
            <p:ph idx="1"/>
          </p:nvPr>
        </p:nvSpPr>
        <p:spPr>
          <a:xfrm>
            <a:off x="551543" y="1617814"/>
            <a:ext cx="11088914" cy="4509467"/>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SDR processing uses program elements, often represented graphically, in blocks.</a:t>
            </a:r>
          </a:p>
          <a:p>
            <a:pPr marL="342900" indent="-342900" algn="l">
              <a:buFont typeface="Arial" panose="020B0604020202020204" pitchFamily="34" charset="0"/>
              <a:buChar char="•"/>
            </a:pPr>
            <a:r>
              <a:rPr lang="en-US" sz="2000" dirty="0">
                <a:latin typeface="Arial" charset="0"/>
                <a:cs typeface="Arial" charset="0"/>
              </a:rPr>
              <a:t>Common blocks include:</a:t>
            </a:r>
          </a:p>
          <a:p>
            <a:pPr marL="800100" lvl="1" indent="-342900" algn="l">
              <a:lnSpc>
                <a:spcPct val="100000"/>
              </a:lnSpc>
              <a:spcBef>
                <a:spcPts val="0"/>
              </a:spcBef>
              <a:buFont typeface="Arial" panose="020B0604020202020204" pitchFamily="34" charset="0"/>
              <a:buChar char="•"/>
            </a:pPr>
            <a:r>
              <a:rPr lang="en-US" dirty="0">
                <a:latin typeface="Arial" charset="0"/>
                <a:cs typeface="Arial" charset="0"/>
              </a:rPr>
              <a:t>Oscillators</a:t>
            </a:r>
          </a:p>
          <a:p>
            <a:pPr marL="800100" lvl="1" indent="-342900" algn="l">
              <a:lnSpc>
                <a:spcPct val="100000"/>
              </a:lnSpc>
              <a:spcBef>
                <a:spcPts val="0"/>
              </a:spcBef>
              <a:buFont typeface="Arial" panose="020B0604020202020204" pitchFamily="34" charset="0"/>
              <a:buChar char="•"/>
            </a:pPr>
            <a:r>
              <a:rPr lang="en-US" dirty="0">
                <a:latin typeface="Arial" charset="0"/>
                <a:cs typeface="Arial" charset="0"/>
              </a:rPr>
              <a:t>Multipliers</a:t>
            </a:r>
          </a:p>
          <a:p>
            <a:pPr marL="800100" lvl="1" indent="-342900" algn="l">
              <a:lnSpc>
                <a:spcPct val="100000"/>
              </a:lnSpc>
              <a:spcBef>
                <a:spcPts val="0"/>
              </a:spcBef>
              <a:buFont typeface="Arial" panose="020B0604020202020204" pitchFamily="34" charset="0"/>
              <a:buChar char="•"/>
            </a:pPr>
            <a:r>
              <a:rPr lang="en-US" dirty="0">
                <a:latin typeface="Arial" charset="0"/>
                <a:cs typeface="Arial" charset="0"/>
              </a:rPr>
              <a:t>Adders</a:t>
            </a:r>
          </a:p>
          <a:p>
            <a:pPr marL="800100" lvl="1" indent="-342900" algn="l">
              <a:lnSpc>
                <a:spcPct val="100000"/>
              </a:lnSpc>
              <a:spcBef>
                <a:spcPts val="0"/>
              </a:spcBef>
              <a:buFont typeface="Arial" panose="020B0604020202020204" pitchFamily="34" charset="0"/>
              <a:buChar char="•"/>
            </a:pPr>
            <a:r>
              <a:rPr lang="en-US" dirty="0">
                <a:latin typeface="Arial" charset="0"/>
                <a:cs typeface="Arial" charset="0"/>
              </a:rPr>
              <a:t>Filters</a:t>
            </a:r>
          </a:p>
          <a:p>
            <a:pPr marL="800100" lvl="1" indent="-342900" algn="l">
              <a:lnSpc>
                <a:spcPct val="100000"/>
              </a:lnSpc>
              <a:spcBef>
                <a:spcPts val="0"/>
              </a:spcBef>
              <a:buFont typeface="Arial" panose="020B0604020202020204" pitchFamily="34" charset="0"/>
              <a:buChar char="•"/>
            </a:pPr>
            <a:r>
              <a:rPr lang="en-US" dirty="0">
                <a:latin typeface="Arial" charset="0"/>
                <a:cs typeface="Arial" charset="0"/>
              </a:rPr>
              <a:t>FFT/IFFT blocks</a:t>
            </a:r>
          </a:p>
          <a:p>
            <a:pPr marL="800100" lvl="1" indent="-342900" algn="l">
              <a:lnSpc>
                <a:spcPct val="100000"/>
              </a:lnSpc>
              <a:spcBef>
                <a:spcPts val="0"/>
              </a:spcBef>
              <a:buFont typeface="Arial" panose="020B0604020202020204" pitchFamily="34" charset="0"/>
              <a:buChar char="•"/>
            </a:pPr>
            <a:r>
              <a:rPr lang="en-US" dirty="0">
                <a:latin typeface="Arial" charset="0"/>
                <a:cs typeface="Arial" charset="0"/>
              </a:rPr>
              <a:t>Modulators and demodulators</a:t>
            </a:r>
          </a:p>
          <a:p>
            <a:pPr marL="800100" lvl="1" indent="-342900" algn="l">
              <a:lnSpc>
                <a:spcPct val="100000"/>
              </a:lnSpc>
              <a:spcBef>
                <a:spcPts val="0"/>
              </a:spcBef>
              <a:buFont typeface="Arial" panose="020B0604020202020204" pitchFamily="34" charset="0"/>
              <a:buChar char="•"/>
            </a:pPr>
            <a:r>
              <a:rPr lang="en-US" dirty="0">
                <a:latin typeface="Arial" charset="0"/>
                <a:cs typeface="Arial" charset="0"/>
              </a:rPr>
              <a:t>Blocks representing functions that sample or synthesize analog signals (A/D and D/A converters).</a:t>
            </a:r>
          </a:p>
          <a:p>
            <a:pPr marL="800100" lvl="1" indent="-342900" algn="l">
              <a:lnSpc>
                <a:spcPct val="100000"/>
              </a:lnSpc>
              <a:spcBef>
                <a:spcPts val="0"/>
              </a:spcBef>
              <a:buFont typeface="Arial" panose="020B0604020202020204" pitchFamily="34" charset="0"/>
              <a:buChar char="•"/>
            </a:pPr>
            <a:r>
              <a:rPr lang="en-US" dirty="0">
                <a:latin typeface="Arial" charset="0"/>
                <a:cs typeface="Arial" charset="0"/>
              </a:rPr>
              <a:t>Virtual sources and sinks for simulating signals.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dirty="0"/>
          </a:p>
        </p:txBody>
      </p:sp>
    </p:spTree>
    <p:extLst>
      <p:ext uri="{BB962C8B-B14F-4D97-AF65-F5344CB8AC3E}">
        <p14:creationId xmlns:p14="http://schemas.microsoft.com/office/powerpoint/2010/main" val="3178851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944286" cy="868362"/>
          </a:xfrm>
        </p:spPr>
        <p:txBody>
          <a:bodyPr anchor="ctr">
            <a:normAutofit/>
          </a:bodyPr>
          <a:lstStyle/>
          <a:p>
            <a:pPr algn="ctr"/>
            <a:r>
              <a:rPr lang="en-US" sz="4400" dirty="0">
                <a:latin typeface="Arial" panose="020B0604020202020204" pitchFamily="34" charset="0"/>
                <a:cs typeface="Arial" panose="020B0604020202020204" pitchFamily="34" charset="0"/>
              </a:rPr>
              <a:t>Gnu Radio</a:t>
            </a:r>
          </a:p>
        </p:txBody>
      </p:sp>
      <p:sp>
        <p:nvSpPr>
          <p:cNvPr id="3" name="Content Placeholder 2"/>
          <p:cNvSpPr>
            <a:spLocks noGrp="1"/>
          </p:cNvSpPr>
          <p:nvPr>
            <p:ph idx="1"/>
          </p:nvPr>
        </p:nvSpPr>
        <p:spPr>
          <a:xfrm>
            <a:off x="426720" y="1339411"/>
            <a:ext cx="11088914" cy="4509467"/>
          </a:xfrm>
        </p:spPr>
        <p:txBody>
          <a:bodyPr>
            <a:noAutofit/>
          </a:bodyPr>
          <a:lstStyle/>
          <a:p>
            <a:pPr marL="342900" indent="-342900" algn="l">
              <a:spcBef>
                <a:spcPts val="400"/>
              </a:spcBef>
              <a:buFont typeface="Arial" panose="020B0604020202020204" pitchFamily="34" charset="0"/>
              <a:buChar char="•"/>
            </a:pPr>
            <a:r>
              <a:rPr lang="en-US" sz="2000" dirty="0">
                <a:latin typeface="Arial" charset="0"/>
                <a:cs typeface="Arial" charset="0"/>
              </a:rPr>
              <a:t>A very flexible and widely used tool to design and build these processing elements is </a:t>
            </a:r>
            <a:r>
              <a:rPr lang="en-US" sz="2000" dirty="0">
                <a:solidFill>
                  <a:srgbClr val="0070C0"/>
                </a:solidFill>
                <a:latin typeface="Arial" charset="0"/>
                <a:cs typeface="Arial" charset="0"/>
                <a:hlinkClick r:id="rId3">
                  <a:extLst>
                    <a:ext uri="{A12FA001-AC4F-418D-AE19-62706E023703}">
                      <ahyp:hlinkClr xmlns:ahyp="http://schemas.microsoft.com/office/drawing/2018/hyperlinkcolor" val="tx"/>
                    </a:ext>
                  </a:extLst>
                </a:hlinkClick>
              </a:rPr>
              <a:t>GNU radio</a:t>
            </a:r>
            <a:r>
              <a:rPr lang="en-US" sz="2000" dirty="0">
                <a:latin typeface="Arial" charset="0"/>
                <a:cs typeface="Arial" charset="0"/>
              </a:rPr>
              <a: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The GNU Radio Companion (GRC) is a graphical UI used to develop GNU Radio applications consisting of python code.</a:t>
            </a:r>
            <a:endParaRPr lang="en-US" sz="2000" baseline="30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GNU Radio companion has an extensive library of components and works with SDR’s like HackRF One and USRP. </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All our examples use GNU Radio Companion.</a:t>
            </a:r>
          </a:p>
          <a:p>
            <a:pPr marL="342900" indent="-342900" algn="l">
              <a:buFont typeface="Arial" panose="020B0604020202020204" pitchFamily="34" charset="0"/>
              <a:buChar char="•"/>
            </a:pPr>
            <a:endParaRPr lang="en-US" sz="2000" dirty="0">
              <a:latin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dirty="0"/>
          </a:p>
        </p:txBody>
      </p:sp>
      <p:pic>
        <p:nvPicPr>
          <p:cNvPr id="4" name="Picture 3">
            <a:extLst>
              <a:ext uri="{FF2B5EF4-FFF2-40B4-BE49-F238E27FC236}">
                <a16:creationId xmlns:a16="http://schemas.microsoft.com/office/drawing/2014/main" id="{53FEC97D-E708-534E-B5EB-3B79F67E1A58}"/>
              </a:ext>
            </a:extLst>
          </p:cNvPr>
          <p:cNvPicPr>
            <a:picLocks noChangeAspect="1"/>
          </p:cNvPicPr>
          <p:nvPr/>
        </p:nvPicPr>
        <p:blipFill>
          <a:blip r:embed="rId4"/>
          <a:stretch>
            <a:fillRect/>
          </a:stretch>
        </p:blipFill>
        <p:spPr>
          <a:xfrm>
            <a:off x="426720" y="3795396"/>
            <a:ext cx="6096000" cy="2926080"/>
          </a:xfrm>
          <a:prstGeom prst="rect">
            <a:avLst/>
          </a:prstGeom>
        </p:spPr>
      </p:pic>
      <p:sp>
        <p:nvSpPr>
          <p:cNvPr id="6" name="TextBox 5">
            <a:extLst>
              <a:ext uri="{FF2B5EF4-FFF2-40B4-BE49-F238E27FC236}">
                <a16:creationId xmlns:a16="http://schemas.microsoft.com/office/drawing/2014/main" id="{3B4DE268-6821-054D-996E-B1DFE09C185C}"/>
              </a:ext>
            </a:extLst>
          </p:cNvPr>
          <p:cNvSpPr txBox="1"/>
          <p:nvPr/>
        </p:nvSpPr>
        <p:spPr>
          <a:xfrm>
            <a:off x="6670866" y="6231136"/>
            <a:ext cx="1515158" cy="307777"/>
          </a:xfrm>
          <a:prstGeom prst="rect">
            <a:avLst/>
          </a:prstGeom>
          <a:noFill/>
        </p:spPr>
        <p:txBody>
          <a:bodyPr wrap="none" rtlCol="0">
            <a:spAutoFit/>
          </a:bodyPr>
          <a:lstStyle/>
          <a:p>
            <a:r>
              <a:rPr lang="en-US" sz="1400" dirty="0"/>
              <a:t>From Wikipedia</a:t>
            </a:r>
          </a:p>
        </p:txBody>
      </p:sp>
      <p:sp>
        <p:nvSpPr>
          <p:cNvPr id="8" name="TextBox 7">
            <a:extLst>
              <a:ext uri="{FF2B5EF4-FFF2-40B4-BE49-F238E27FC236}">
                <a16:creationId xmlns:a16="http://schemas.microsoft.com/office/drawing/2014/main" id="{B5BB92C3-6E0B-3043-A5CF-69F7CFBB6A34}"/>
              </a:ext>
            </a:extLst>
          </p:cNvPr>
          <p:cNvSpPr txBox="1"/>
          <p:nvPr/>
        </p:nvSpPr>
        <p:spPr>
          <a:xfrm>
            <a:off x="6926893" y="4371550"/>
            <a:ext cx="49978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GRC UI on the right.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“panel” on the right is list of categories of components that come with GRC like demodulators, adders, signal sources and sinks, SDR interfaces, FFT’s</a:t>
            </a:r>
          </a:p>
        </p:txBody>
      </p:sp>
    </p:spTree>
    <p:extLst>
      <p:ext uri="{BB962C8B-B14F-4D97-AF65-F5344CB8AC3E}">
        <p14:creationId xmlns:p14="http://schemas.microsoft.com/office/powerpoint/2010/main" val="1041217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785" y="169165"/>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AM Demodulation in an SDR</a:t>
            </a:r>
          </a:p>
        </p:txBody>
      </p:sp>
      <p:sp>
        <p:nvSpPr>
          <p:cNvPr id="3" name="Content Placeholder 2"/>
          <p:cNvSpPr>
            <a:spLocks noGrp="1"/>
          </p:cNvSpPr>
          <p:nvPr>
            <p:ph idx="1"/>
          </p:nvPr>
        </p:nvSpPr>
        <p:spPr>
          <a:xfrm>
            <a:off x="279795" y="1741714"/>
            <a:ext cx="3377805" cy="4614637"/>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Analog AM modulation is accomplished by simple mixing.  Digital demodulation mirrors this.  The demodulator on the right uses our observations earlier that taking the magnitude of the analytic representation of the AM signal decodes it.</a:t>
            </a:r>
          </a:p>
          <a:p>
            <a:pPr marL="342900" indent="-342900" algn="l">
              <a:buFont typeface="Arial" panose="020B0604020202020204" pitchFamily="34" charset="0"/>
              <a:buChar char="•"/>
            </a:pPr>
            <a:endParaRPr lang="en-US" sz="2000"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dirty="0"/>
          </a:p>
        </p:txBody>
      </p:sp>
      <p:pic>
        <p:nvPicPr>
          <p:cNvPr id="1025" name="Picture 1" descr="page7image807840432">
            <a:extLst>
              <a:ext uri="{FF2B5EF4-FFF2-40B4-BE49-F238E27FC236}">
                <a16:creationId xmlns:a16="http://schemas.microsoft.com/office/drawing/2014/main" id="{86E52026-085B-2C4D-A9E0-97F5B857B9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14801" y="1430961"/>
            <a:ext cx="7797404" cy="499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504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22785" y="215659"/>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FM Demodulation in an SDR</a:t>
            </a:r>
          </a:p>
        </p:txBody>
      </p:sp>
      <p:sp>
        <p:nvSpPr>
          <p:cNvPr id="3" name="Content Placeholder 2"/>
          <p:cNvSpPr>
            <a:spLocks noGrp="1"/>
          </p:cNvSpPr>
          <p:nvPr>
            <p:ph idx="1"/>
          </p:nvPr>
        </p:nvSpPr>
        <p:spPr>
          <a:xfrm>
            <a:off x="543379" y="1628590"/>
            <a:ext cx="11582400" cy="491032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Analog demodulation of FM usually proceeds by turning the FM signal into an AM signal and demodulating that in the usual way.  </a:t>
            </a:r>
            <a:r>
              <a:rPr lang="en-US" sz="2000" dirty="0">
                <a:latin typeface="Arial" charset="0"/>
                <a:cs typeface="Arial" charset="0"/>
              </a:rPr>
              <a:t>Digital demodulation is a little different.</a:t>
            </a: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dirty="0"/>
          </a:p>
        </p:txBody>
      </p:sp>
      <p:pic>
        <p:nvPicPr>
          <p:cNvPr id="2050" name="Picture 2" descr="GNU Radio Tutorial">
            <a:extLst>
              <a:ext uri="{FF2B5EF4-FFF2-40B4-BE49-F238E27FC236}">
                <a16:creationId xmlns:a16="http://schemas.microsoft.com/office/drawing/2014/main" id="{CC418320-AE0D-C248-BBDF-714AF01DF85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0088" y="2883187"/>
            <a:ext cx="11175195" cy="33940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ecure.gravatar.com/avatar/?s=40&amp;d=mm&amp;r=g">
            <a:extLst>
              <a:ext uri="{FF2B5EF4-FFF2-40B4-BE49-F238E27FC236}">
                <a16:creationId xmlns:a16="http://schemas.microsoft.com/office/drawing/2014/main" id="{9EDA5261-23AA-9F4B-BF58-CF1F9E69167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2088" y="-59702700"/>
            <a:ext cx="5080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https://secure.gravatar.com/avatar/efa422fe962887f7963d98da0600aad9?s=40&amp;d=mm&amp;r=g">
            <a:extLst>
              <a:ext uri="{FF2B5EF4-FFF2-40B4-BE49-F238E27FC236}">
                <a16:creationId xmlns:a16="http://schemas.microsoft.com/office/drawing/2014/main" id="{3E2775AC-9C8D-804C-AA5F-B8C859818B8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2088" y="-58910538"/>
            <a:ext cx="5080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secure.gravatar.com/avatar/9f0c89df41576da0475c98fe94ce2dee?s=40&amp;d=mm&amp;r=g">
            <a:extLst>
              <a:ext uri="{FF2B5EF4-FFF2-40B4-BE49-F238E27FC236}">
                <a16:creationId xmlns:a16="http://schemas.microsoft.com/office/drawing/2014/main" id="{254B4E76-D9BF-1E41-B68F-8ACE2836CB7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2088" y="-57111900"/>
            <a:ext cx="5080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https://secure.gravatar.com/avatar/88c44d4902ae5685dae7d672da983e08?s=40&amp;d=mm&amp;r=g">
            <a:extLst>
              <a:ext uri="{FF2B5EF4-FFF2-40B4-BE49-F238E27FC236}">
                <a16:creationId xmlns:a16="http://schemas.microsoft.com/office/drawing/2014/main" id="{4D1C39F0-800B-1044-B00E-11203C38454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92088" y="-56319738"/>
            <a:ext cx="5080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ecure.gravatar.com/avatar/57a8bf8966b4c8edbebb4c269265a18e?s=40&amp;d=mm&amp;r=g">
            <a:extLst>
              <a:ext uri="{FF2B5EF4-FFF2-40B4-BE49-F238E27FC236}">
                <a16:creationId xmlns:a16="http://schemas.microsoft.com/office/drawing/2014/main" id="{E3CDD911-285D-E345-821F-C471E7524E0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2613" y="-55527575"/>
            <a:ext cx="5080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s://www.rtl-sdr.com/wp-content/uploads/2018/04/kerberosSDR2.png">
            <a:hlinkClick r:id="rId6"/>
            <a:extLst>
              <a:ext uri="{FF2B5EF4-FFF2-40B4-BE49-F238E27FC236}">
                <a16:creationId xmlns:a16="http://schemas.microsoft.com/office/drawing/2014/main" id="{2B7C83CF-C063-4C40-BFA6-894803AC1A7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6200" y="-52371625"/>
            <a:ext cx="3810000" cy="3175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facebook">
            <a:hlinkClick r:id="rId8" tooltip="Follow us on Facebook"/>
            <a:extLst>
              <a:ext uri="{FF2B5EF4-FFF2-40B4-BE49-F238E27FC236}">
                <a16:creationId xmlns:a16="http://schemas.microsoft.com/office/drawing/2014/main" id="{2DA91C67-4813-C045-AC29-947894FB997B}"/>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27000" y="-491871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twitter">
            <a:hlinkClick r:id="rId10" tooltip="Follow us on Twitter"/>
            <a:extLst>
              <a:ext uri="{FF2B5EF4-FFF2-40B4-BE49-F238E27FC236}">
                <a16:creationId xmlns:a16="http://schemas.microsoft.com/office/drawing/2014/main" id="{2AE4299D-C998-1145-91F8-6D7E710AB229}"/>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920750" y="-491871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ss">
            <a:hlinkClick r:id="rId12" tooltip="Follow us on Google+"/>
            <a:extLst>
              <a:ext uri="{FF2B5EF4-FFF2-40B4-BE49-F238E27FC236}">
                <a16:creationId xmlns:a16="http://schemas.microsoft.com/office/drawing/2014/main" id="{68CAEF44-20AC-CD43-B49A-E567F3C5279C}"/>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1714500" y="-491871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rss">
            <a:hlinkClick r:id="rId14" tooltip="Subscribe to our RSS Feed"/>
            <a:extLst>
              <a:ext uri="{FF2B5EF4-FFF2-40B4-BE49-F238E27FC236}">
                <a16:creationId xmlns:a16="http://schemas.microsoft.com/office/drawing/2014/main" id="{D44F3AEA-619D-874D-A0B1-10176DC050A5}"/>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508250" y="-491871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SS">
            <a:hlinkClick r:id="rId16"/>
            <a:extLst>
              <a:ext uri="{FF2B5EF4-FFF2-40B4-BE49-F238E27FC236}">
                <a16:creationId xmlns:a16="http://schemas.microsoft.com/office/drawing/2014/main" id="{D3AF95EA-3C48-9B42-B1BD-D1F9B8444AAF}"/>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63500" y="58864500"/>
            <a:ext cx="1778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https://rtl-sdr.com/wp-content/uploads/2013/04/The-Hobbyists-Guide-PSD-_-MODDED_THUMB1.png">
            <a:hlinkClick r:id="rId18"/>
            <a:extLst>
              <a:ext uri="{FF2B5EF4-FFF2-40B4-BE49-F238E27FC236}">
                <a16:creationId xmlns:a16="http://schemas.microsoft.com/office/drawing/2014/main" id="{27EDF3E4-CA30-544A-AD9B-624296D86E1B}"/>
              </a:ext>
            </a:extLst>
          </p:cNvPr>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76200" y="60312300"/>
            <a:ext cx="1193800"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A38DF35-E613-1943-BD86-FE7701DD219C}"/>
              </a:ext>
            </a:extLst>
          </p:cNvPr>
          <p:cNvSpPr txBox="1"/>
          <p:nvPr/>
        </p:nvSpPr>
        <p:spPr>
          <a:xfrm>
            <a:off x="2758698" y="6277216"/>
            <a:ext cx="1295547" cy="307777"/>
          </a:xfrm>
          <a:prstGeom prst="rect">
            <a:avLst/>
          </a:prstGeom>
          <a:noFill/>
        </p:spPr>
        <p:txBody>
          <a:bodyPr wrap="none" rtlCol="0">
            <a:spAutoFit/>
          </a:bodyPr>
          <a:lstStyle/>
          <a:p>
            <a:r>
              <a:rPr lang="en-US" sz="1400" dirty="0"/>
              <a:t>RTL-SDR.com</a:t>
            </a:r>
          </a:p>
        </p:txBody>
      </p:sp>
    </p:spTree>
    <p:extLst>
      <p:ext uri="{BB962C8B-B14F-4D97-AF65-F5344CB8AC3E}">
        <p14:creationId xmlns:p14="http://schemas.microsoft.com/office/powerpoint/2010/main" val="2591708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785" y="215659"/>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FSK Modulation</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46385" y="1628590"/>
            <a:ext cx="7001550" cy="491032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Frequency Shift Keying is a digital modulation technique.</a:t>
            </a:r>
          </a:p>
          <a:p>
            <a:pPr marL="342900" indent="-342900" algn="l">
              <a:buFont typeface="Arial" panose="020B0604020202020204" pitchFamily="34" charset="0"/>
              <a:buChar char="•"/>
            </a:pPr>
            <a:r>
              <a:rPr lang="en-US" sz="2000" dirty="0">
                <a:latin typeface="Arial" charset="0"/>
                <a:cs typeface="Arial" charset="0"/>
              </a:rPr>
              <a:t>0 and 1 are encoded by different frequencies each in sequential fixed time periods</a:t>
            </a: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dirty="0"/>
          </a:p>
        </p:txBody>
      </p:sp>
      <p:pic>
        <p:nvPicPr>
          <p:cNvPr id="4" name="Picture 3">
            <a:extLst>
              <a:ext uri="{FF2B5EF4-FFF2-40B4-BE49-F238E27FC236}">
                <a16:creationId xmlns:a16="http://schemas.microsoft.com/office/drawing/2014/main" id="{67830ABA-878B-1840-9BB5-9CB314F6FC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51753" y="1251861"/>
            <a:ext cx="4277032" cy="4811661"/>
          </a:xfrm>
          <a:prstGeom prst="rect">
            <a:avLst/>
          </a:prstGeom>
        </p:spPr>
      </p:pic>
      <p:sp>
        <p:nvSpPr>
          <p:cNvPr id="6" name="TextBox 5">
            <a:extLst>
              <a:ext uri="{FF2B5EF4-FFF2-40B4-BE49-F238E27FC236}">
                <a16:creationId xmlns:a16="http://schemas.microsoft.com/office/drawing/2014/main" id="{C00F48C4-B03C-AD4A-82B3-DF56B157C7F2}"/>
              </a:ext>
            </a:extLst>
          </p:cNvPr>
          <p:cNvSpPr txBox="1"/>
          <p:nvPr/>
        </p:nvSpPr>
        <p:spPr>
          <a:xfrm>
            <a:off x="8297442" y="6063522"/>
            <a:ext cx="1039067" cy="307777"/>
          </a:xfrm>
          <a:prstGeom prst="rect">
            <a:avLst/>
          </a:prstGeom>
          <a:noFill/>
        </p:spPr>
        <p:txBody>
          <a:bodyPr wrap="none" rtlCol="0">
            <a:spAutoFit/>
          </a:bodyPr>
          <a:lstStyle/>
          <a:p>
            <a:r>
              <a:rPr lang="en-US" sz="1400" dirty="0"/>
              <a:t>Wikipedia</a:t>
            </a:r>
            <a:endParaRPr lang="en-US" dirty="0"/>
          </a:p>
        </p:txBody>
      </p:sp>
    </p:spTree>
    <p:extLst>
      <p:ext uri="{BB962C8B-B14F-4D97-AF65-F5344CB8AC3E}">
        <p14:creationId xmlns:p14="http://schemas.microsoft.com/office/powerpoint/2010/main" val="4293162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785" y="215659"/>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BFSK modulation</a:t>
            </a:r>
          </a:p>
        </p:txBody>
      </p:sp>
      <p:sp>
        <p:nvSpPr>
          <p:cNvPr id="3" name="Content Placeholder 2"/>
          <p:cNvSpPr>
            <a:spLocks noGrp="1"/>
          </p:cNvSpPr>
          <p:nvPr>
            <p:ph idx="1"/>
          </p:nvPr>
        </p:nvSpPr>
        <p:spPr>
          <a:xfrm>
            <a:off x="304800" y="1658974"/>
            <a:ext cx="6700683" cy="4983367"/>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Binary Frequency Shift Keying (BFSK) modulates digital signals where 0  and 1 are represented by different frequencies.</a:t>
            </a: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dirty="0"/>
          </a:p>
        </p:txBody>
      </p:sp>
      <p:pic>
        <p:nvPicPr>
          <p:cNvPr id="4" name="Picture 3">
            <a:extLst>
              <a:ext uri="{FF2B5EF4-FFF2-40B4-BE49-F238E27FC236}">
                <a16:creationId xmlns:a16="http://schemas.microsoft.com/office/drawing/2014/main" id="{836CD72C-F64A-4745-A9C0-EEEFCC6ECAD4}"/>
              </a:ext>
            </a:extLst>
          </p:cNvPr>
          <p:cNvPicPr>
            <a:picLocks noChangeAspect="1"/>
          </p:cNvPicPr>
          <p:nvPr/>
        </p:nvPicPr>
        <p:blipFill>
          <a:blip r:embed="rId3"/>
          <a:stretch>
            <a:fillRect/>
          </a:stretch>
        </p:blipFill>
        <p:spPr>
          <a:xfrm>
            <a:off x="7111768" y="1673488"/>
            <a:ext cx="4891548" cy="4017091"/>
          </a:xfrm>
          <a:prstGeom prst="rect">
            <a:avLst/>
          </a:prstGeom>
        </p:spPr>
      </p:pic>
      <p:sp>
        <p:nvSpPr>
          <p:cNvPr id="6" name="TextBox 5">
            <a:extLst>
              <a:ext uri="{FF2B5EF4-FFF2-40B4-BE49-F238E27FC236}">
                <a16:creationId xmlns:a16="http://schemas.microsoft.com/office/drawing/2014/main" id="{F06EABC3-7763-284F-950C-CD82C07C3BF2}"/>
              </a:ext>
            </a:extLst>
          </p:cNvPr>
          <p:cNvSpPr txBox="1"/>
          <p:nvPr/>
        </p:nvSpPr>
        <p:spPr>
          <a:xfrm>
            <a:off x="8297442" y="5676065"/>
            <a:ext cx="1122423" cy="307777"/>
          </a:xfrm>
          <a:prstGeom prst="rect">
            <a:avLst/>
          </a:prstGeom>
          <a:noFill/>
        </p:spPr>
        <p:txBody>
          <a:bodyPr wrap="none" rtlCol="0">
            <a:spAutoFit/>
          </a:bodyPr>
          <a:lstStyle/>
          <a:p>
            <a:r>
              <a:rPr lang="en-US" sz="1400" dirty="0"/>
              <a:t>Mathworks</a:t>
            </a:r>
            <a:endParaRPr lang="en-US" dirty="0"/>
          </a:p>
        </p:txBody>
      </p:sp>
    </p:spTree>
    <p:extLst>
      <p:ext uri="{BB962C8B-B14F-4D97-AF65-F5344CB8AC3E}">
        <p14:creationId xmlns:p14="http://schemas.microsoft.com/office/powerpoint/2010/main" val="788671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785" y="215659"/>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BPSK modulation</a:t>
            </a:r>
          </a:p>
        </p:txBody>
      </p:sp>
      <p:sp>
        <p:nvSpPr>
          <p:cNvPr id="3" name="Content Placeholder 2"/>
          <p:cNvSpPr>
            <a:spLocks noGrp="1"/>
          </p:cNvSpPr>
          <p:nvPr>
            <p:ph idx="1"/>
          </p:nvPr>
        </p:nvSpPr>
        <p:spPr>
          <a:xfrm>
            <a:off x="304800" y="1658974"/>
            <a:ext cx="11043781" cy="4983367"/>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Binary Phase Shift Keying (BSPK) modulates digital signals where 0  and 1 are represented by different phase states.</a:t>
            </a: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dirty="0"/>
          </a:p>
        </p:txBody>
      </p:sp>
      <p:sp>
        <p:nvSpPr>
          <p:cNvPr id="6" name="TextBox 5">
            <a:extLst>
              <a:ext uri="{FF2B5EF4-FFF2-40B4-BE49-F238E27FC236}">
                <a16:creationId xmlns:a16="http://schemas.microsoft.com/office/drawing/2014/main" id="{F06EABC3-7763-284F-950C-CD82C07C3BF2}"/>
              </a:ext>
            </a:extLst>
          </p:cNvPr>
          <p:cNvSpPr txBox="1"/>
          <p:nvPr/>
        </p:nvSpPr>
        <p:spPr>
          <a:xfrm>
            <a:off x="10431716" y="5856211"/>
            <a:ext cx="1122423" cy="307777"/>
          </a:xfrm>
          <a:prstGeom prst="rect">
            <a:avLst/>
          </a:prstGeom>
          <a:noFill/>
        </p:spPr>
        <p:txBody>
          <a:bodyPr wrap="none" rtlCol="0">
            <a:spAutoFit/>
          </a:bodyPr>
          <a:lstStyle/>
          <a:p>
            <a:r>
              <a:rPr lang="en-US" sz="1400" dirty="0"/>
              <a:t>Mathworks</a:t>
            </a:r>
            <a:endParaRPr lang="en-US" dirty="0"/>
          </a:p>
        </p:txBody>
      </p:sp>
      <p:pic>
        <p:nvPicPr>
          <p:cNvPr id="7" name="Picture 6">
            <a:extLst>
              <a:ext uri="{FF2B5EF4-FFF2-40B4-BE49-F238E27FC236}">
                <a16:creationId xmlns:a16="http://schemas.microsoft.com/office/drawing/2014/main" id="{0ACBBE94-65E0-AB49-B02C-6C6012056B5F}"/>
              </a:ext>
            </a:extLst>
          </p:cNvPr>
          <p:cNvPicPr>
            <a:picLocks noChangeAspect="1"/>
          </p:cNvPicPr>
          <p:nvPr/>
        </p:nvPicPr>
        <p:blipFill>
          <a:blip r:embed="rId3"/>
          <a:stretch>
            <a:fillRect/>
          </a:stretch>
        </p:blipFill>
        <p:spPr>
          <a:xfrm>
            <a:off x="1665961" y="2359291"/>
            <a:ext cx="8611963" cy="4104139"/>
          </a:xfrm>
          <a:prstGeom prst="rect">
            <a:avLst/>
          </a:prstGeom>
        </p:spPr>
      </p:pic>
    </p:spTree>
    <p:extLst>
      <p:ext uri="{BB962C8B-B14F-4D97-AF65-F5344CB8AC3E}">
        <p14:creationId xmlns:p14="http://schemas.microsoft.com/office/powerpoint/2010/main" val="3596177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785" y="215659"/>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QPSK Modulation</a:t>
            </a:r>
          </a:p>
        </p:txBody>
      </p:sp>
      <p:sp>
        <p:nvSpPr>
          <p:cNvPr id="3" name="Content Placeholder 2"/>
          <p:cNvSpPr>
            <a:spLocks noGrp="1"/>
          </p:cNvSpPr>
          <p:nvPr>
            <p:ph idx="1"/>
          </p:nvPr>
        </p:nvSpPr>
        <p:spPr>
          <a:xfrm>
            <a:off x="371959" y="2264719"/>
            <a:ext cx="6369804" cy="3840199"/>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Quadrature Phase Shift Keying (QPSK): Similar to BPSK but there are four subcarrier phases all with the same amplitude.  There are 2 bits per symbol.</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If we can choose amplitudes we can get more bits per symbol.  This is Quadrature Amplitude Modulation (QAM).</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dirty="0"/>
          </a:p>
        </p:txBody>
      </p:sp>
      <p:pic>
        <p:nvPicPr>
          <p:cNvPr id="7" name="Picture 6">
            <a:extLst>
              <a:ext uri="{FF2B5EF4-FFF2-40B4-BE49-F238E27FC236}">
                <a16:creationId xmlns:a16="http://schemas.microsoft.com/office/drawing/2014/main" id="{19C48F8B-B07C-964F-B928-FEDF48BCE3B2}"/>
              </a:ext>
            </a:extLst>
          </p:cNvPr>
          <p:cNvPicPr>
            <a:picLocks noChangeAspect="1"/>
          </p:cNvPicPr>
          <p:nvPr/>
        </p:nvPicPr>
        <p:blipFill>
          <a:blip r:embed="rId3"/>
          <a:stretch>
            <a:fillRect/>
          </a:stretch>
        </p:blipFill>
        <p:spPr>
          <a:xfrm>
            <a:off x="7085914" y="1859798"/>
            <a:ext cx="4936070" cy="2774196"/>
          </a:xfrm>
          <a:prstGeom prst="rect">
            <a:avLst/>
          </a:prstGeom>
        </p:spPr>
      </p:pic>
      <p:sp>
        <p:nvSpPr>
          <p:cNvPr id="8" name="TextBox 7">
            <a:extLst>
              <a:ext uri="{FF2B5EF4-FFF2-40B4-BE49-F238E27FC236}">
                <a16:creationId xmlns:a16="http://schemas.microsoft.com/office/drawing/2014/main" id="{F99849BF-9186-3745-B381-D580C67551CC}"/>
              </a:ext>
            </a:extLst>
          </p:cNvPr>
          <p:cNvSpPr txBox="1"/>
          <p:nvPr/>
        </p:nvSpPr>
        <p:spPr>
          <a:xfrm>
            <a:off x="4088768" y="5101994"/>
            <a:ext cx="7976864" cy="307777"/>
          </a:xfrm>
          <a:prstGeom prst="rect">
            <a:avLst/>
          </a:prstGeom>
          <a:noFill/>
        </p:spPr>
        <p:txBody>
          <a:bodyPr wrap="none" rtlCol="0">
            <a:spAutoFit/>
          </a:bodyPr>
          <a:lstStyle/>
          <a:p>
            <a:r>
              <a:rPr lang="en-US" sz="1400" dirty="0"/>
              <a:t>From https://www.st-andrews.ac.uk/~www_pa/Scots_Guide/RadCom/part19/page2.html</a:t>
            </a:r>
          </a:p>
        </p:txBody>
      </p:sp>
    </p:spTree>
    <p:extLst>
      <p:ext uri="{BB962C8B-B14F-4D97-AF65-F5344CB8AC3E}">
        <p14:creationId xmlns:p14="http://schemas.microsoft.com/office/powerpoint/2010/main" val="1725361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8351"/>
            <a:ext cx="11534634" cy="868362"/>
          </a:xfrm>
        </p:spPr>
        <p:txBody>
          <a:bodyPr anchor="ctr">
            <a:noAutofit/>
          </a:bodyPr>
          <a:lstStyle/>
          <a:p>
            <a:pPr algn="ctr"/>
            <a:r>
              <a:rPr lang="en-US" sz="4400" dirty="0">
                <a:latin typeface="Arial" panose="020B0604020202020204" pitchFamily="34" charset="0"/>
                <a:cs typeface="Arial" panose="020B0604020202020204" pitchFamily="34" charset="0"/>
              </a:rPr>
              <a:t>Software defined radio, part 4, receiving, transmitting and decoding wireless router signals with SDR</a:t>
            </a:r>
          </a:p>
        </p:txBody>
      </p:sp>
      <p:sp>
        <p:nvSpPr>
          <p:cNvPr id="3" name="Content Placeholder 2"/>
          <p:cNvSpPr>
            <a:spLocks noGrp="1"/>
          </p:cNvSpPr>
          <p:nvPr>
            <p:ph idx="1"/>
          </p:nvPr>
        </p:nvSpPr>
        <p:spPr>
          <a:xfrm>
            <a:off x="539545" y="2973475"/>
            <a:ext cx="11112910" cy="3382876"/>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OFDM</a:t>
            </a:r>
          </a:p>
          <a:p>
            <a:pPr marL="342900" indent="-342900" algn="l">
              <a:buFont typeface="Arial" charset="0"/>
              <a:buChar char="•"/>
            </a:pPr>
            <a:r>
              <a:rPr lang="en-US" dirty="0">
                <a:latin typeface="Arial" panose="020B0604020202020204" pitchFamily="34" charset="0"/>
                <a:cs typeface="Arial" panose="020B0604020202020204" pitchFamily="34" charset="0"/>
              </a:rPr>
              <a:t>802.11</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dirty="0"/>
          </a:p>
        </p:txBody>
      </p:sp>
    </p:spTree>
    <p:extLst>
      <p:ext uri="{BB962C8B-B14F-4D97-AF65-F5344CB8AC3E}">
        <p14:creationId xmlns:p14="http://schemas.microsoft.com/office/powerpoint/2010/main" val="3084722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785" y="215659"/>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OFDM Modulation </a:t>
            </a:r>
          </a:p>
        </p:txBody>
      </p:sp>
      <p:sp>
        <p:nvSpPr>
          <p:cNvPr id="3" name="Content Placeholder 2"/>
          <p:cNvSpPr>
            <a:spLocks noGrp="1"/>
          </p:cNvSpPr>
          <p:nvPr>
            <p:ph idx="1"/>
          </p:nvPr>
        </p:nvSpPr>
        <p:spPr>
          <a:xfrm>
            <a:off x="304800" y="1967118"/>
            <a:ext cx="6398127" cy="4754358"/>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Orthogonal Frequency Division Modulation encodes sequential digital bits on different carriers.</a:t>
            </a:r>
          </a:p>
          <a:p>
            <a:pPr marL="342900" indent="-342900" algn="l">
              <a:spcBef>
                <a:spcPts val="400"/>
              </a:spcBef>
              <a:buFont typeface="Arial" panose="020B0604020202020204" pitchFamily="34" charset="0"/>
              <a:buChar char="•"/>
            </a:pPr>
            <a:r>
              <a:rPr lang="en-US" sz="2000" dirty="0">
                <a:latin typeface="Arial" charset="0"/>
                <a:cs typeface="Arial" charset="0"/>
              </a:rPr>
              <a:t>It is used in 802.11 and has both high bandwidth and good noise immunity.</a:t>
            </a:r>
          </a:p>
          <a:p>
            <a:pPr marL="342900" indent="-342900" algn="l">
              <a:spcBef>
                <a:spcPts val="400"/>
              </a:spcBef>
              <a:buFont typeface="Arial" panose="020B0604020202020204" pitchFamily="34" charset="0"/>
              <a:buChar char="•"/>
            </a:pPr>
            <a:r>
              <a:rPr lang="en-US" sz="2000" dirty="0">
                <a:latin typeface="Arial" charset="0"/>
                <a:cs typeface="Arial" charset="0"/>
              </a:rPr>
              <a:t>Subcarriers are chosen to be orthogonal to each other (as in the analytic signal representation) and requires accurate frequency synchronization between transmitters and receivers.</a:t>
            </a:r>
          </a:p>
          <a:p>
            <a:pPr marL="342900" indent="-342900" algn="l">
              <a:spcBef>
                <a:spcPts val="400"/>
              </a:spcBef>
              <a:buFont typeface="Arial" panose="020B0604020202020204" pitchFamily="34" charset="0"/>
              <a:buChar char="•"/>
            </a:pPr>
            <a:r>
              <a:rPr lang="en-US" sz="2000" dirty="0">
                <a:latin typeface="Arial" charset="0"/>
                <a:cs typeface="Arial" charset="0"/>
              </a:rPr>
              <a:t>It is significantly more complex than any of the other modulation techniques we’ve already seen.</a:t>
            </a: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dirty="0"/>
          </a:p>
        </p:txBody>
      </p:sp>
      <p:pic>
        <p:nvPicPr>
          <p:cNvPr id="1026" name="Picture 2" descr="Introduction to OFDM">
            <a:extLst>
              <a:ext uri="{FF2B5EF4-FFF2-40B4-BE49-F238E27FC236}">
                <a16:creationId xmlns:a16="http://schemas.microsoft.com/office/drawing/2014/main" id="{4730D85B-8482-AF4C-B147-24D12C39D78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02927" y="1478071"/>
            <a:ext cx="5502291" cy="412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630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69809"/>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Radio and transmission lines</a:t>
            </a:r>
          </a:p>
        </p:txBody>
      </p:sp>
      <p:sp>
        <p:nvSpPr>
          <p:cNvPr id="3" name="Content Placeholder 2"/>
          <p:cNvSpPr>
            <a:spLocks noGrp="1"/>
          </p:cNvSpPr>
          <p:nvPr>
            <p:ph idx="1"/>
          </p:nvPr>
        </p:nvSpPr>
        <p:spPr>
          <a:xfrm>
            <a:off x="263013" y="1547675"/>
            <a:ext cx="11665974" cy="5034780"/>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Accelerating charges generate travelling waves of electric and magnetic fields in accordance with Maxwell’s equations (“EM waves”).  </a:t>
            </a:r>
            <a:r>
              <a:rPr lang="en-US" sz="2000" dirty="0">
                <a:latin typeface="Arial" charset="0"/>
                <a:cs typeface="Arial" charset="0"/>
              </a:rPr>
              <a:t>These waves travel at the speed of light (in a vacuum) and their intensity drops off linearly rather than on the square of the distance.</a:t>
            </a:r>
          </a:p>
          <a:p>
            <a:pPr marL="342900" indent="-342900" algn="l">
              <a:spcBef>
                <a:spcPts val="400"/>
              </a:spcBef>
              <a:buFont typeface="Arial" panose="020B0604020202020204" pitchFamily="34" charset="0"/>
              <a:buChar char="•"/>
            </a:pPr>
            <a:r>
              <a:rPr lang="en-US" sz="2000" dirty="0">
                <a:latin typeface="Arial" charset="0"/>
                <a:cs typeface="Arial" charset="0"/>
              </a:rPr>
              <a:t>Waves can travel wirelessly and be distributed radially (isotropically) from a source or an-isotropically (using, say, a parabolic antenna) so the majority of the energy travels in preferential directions. These waves can also travel in a waveguide like a coaxial cable or twisted pair.</a:t>
            </a:r>
          </a:p>
          <a:p>
            <a:pPr marL="342900" indent="-342900" algn="l">
              <a:spcBef>
                <a:spcPts val="400"/>
              </a:spcBef>
              <a:buFont typeface="Arial" panose="020B0604020202020204" pitchFamily="34" charset="0"/>
              <a:buChar char="•"/>
            </a:pPr>
            <a:r>
              <a:rPr lang="en-US" sz="2000" dirty="0">
                <a:latin typeface="Arial" charset="0"/>
                <a:cs typeface="Arial" charset="0"/>
              </a:rPr>
              <a:t>Waves that carry information (music, images, digital bit streams) consist of a carrier wave which is constant frequency mixed with or modulated by a signal source that represents information (like a Paul Simon song).  We call these waves radio waves. </a:t>
            </a:r>
          </a:p>
          <a:p>
            <a:pPr marL="342900" indent="-342900" algn="l">
              <a:spcBef>
                <a:spcPts val="400"/>
              </a:spcBef>
              <a:buFont typeface="Arial" panose="020B0604020202020204" pitchFamily="34" charset="0"/>
              <a:buChar char="•"/>
            </a:pPr>
            <a:r>
              <a:rPr lang="en-US" sz="2000" dirty="0">
                <a:latin typeface="Arial" charset="0"/>
                <a:cs typeface="Arial" charset="0"/>
              </a:rPr>
              <a:t>Modulated, information bearing waves are produced by a transmitter and transmitted through an antenna then received by another antenna, amplified and demodulated at a receiver. The receiver selects (approximately) the right frequency bearing signal, demodulates it and rejects the rest of the spectrum. It’s a miracle.</a:t>
            </a:r>
          </a:p>
          <a:p>
            <a:pPr marL="342900" indent="-342900" algn="l">
              <a:spcBef>
                <a:spcPts val="400"/>
              </a:spcBef>
              <a:buFont typeface="Arial" panose="020B0604020202020204" pitchFamily="34" charset="0"/>
              <a:buChar char="•"/>
            </a:pPr>
            <a:r>
              <a:rPr lang="en-US" sz="2000" dirty="0">
                <a:latin typeface="Arial" charset="0"/>
                <a:cs typeface="Arial" charset="0"/>
              </a:rPr>
              <a:t>Light is also an EM wave and everything we do with “radio frequency” waves has a much higher optical frequency analog.</a:t>
            </a:r>
            <a:endParaRPr lang="en-US" sz="2000" dirty="0"/>
          </a:p>
          <a:p>
            <a:pPr marL="342900" indent="-342900" algn="l">
              <a:buFont typeface="Arial" panose="020B0604020202020204" pitchFamily="34"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dirty="0"/>
          </a:p>
        </p:txBody>
      </p:sp>
    </p:spTree>
    <p:extLst>
      <p:ext uri="{BB962C8B-B14F-4D97-AF65-F5344CB8AC3E}">
        <p14:creationId xmlns:p14="http://schemas.microsoft.com/office/powerpoint/2010/main" val="302855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785" y="215659"/>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Why OFDM?</a:t>
            </a:r>
          </a:p>
        </p:txBody>
      </p:sp>
      <p:sp>
        <p:nvSpPr>
          <p:cNvPr id="3" name="Content Placeholder 2"/>
          <p:cNvSpPr>
            <a:spLocks noGrp="1"/>
          </p:cNvSpPr>
          <p:nvPr>
            <p:ph idx="1"/>
          </p:nvPr>
        </p:nvSpPr>
        <p:spPr>
          <a:xfrm>
            <a:off x="576197" y="2146148"/>
            <a:ext cx="10701644" cy="439276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Wireless signals can suffer from a number of distortions including selective fading (caused by absorption), frequency contention and multi-path distortion caused by the arrival of the same signal from two different paths.</a:t>
            </a:r>
          </a:p>
          <a:p>
            <a:pPr marL="342900" indent="-342900" algn="l">
              <a:buFont typeface="Arial" panose="020B0604020202020204" pitchFamily="34" charset="0"/>
              <a:buChar char="•"/>
            </a:pPr>
            <a:r>
              <a:rPr lang="en-US" sz="2000" dirty="0">
                <a:latin typeface="Arial" charset="0"/>
                <a:cs typeface="Arial" charset="0"/>
              </a:rPr>
              <a:t>ODFM is resistant to these distortions and, because it converts the serial data stream into several parallel streams, it is fast.</a:t>
            </a:r>
          </a:p>
          <a:p>
            <a:pPr marL="342900" indent="-342900" algn="l">
              <a:buFont typeface="Arial" panose="020B0604020202020204" pitchFamily="34" charset="0"/>
              <a:buChar char="•"/>
            </a:pPr>
            <a:r>
              <a:rPr lang="en-US" sz="2000" dirty="0">
                <a:latin typeface="Arial" charset="0"/>
                <a:cs typeface="Arial" charset="0"/>
              </a:rPr>
              <a:t>Unfortunately, we won’t go into the design details but you can check it out.</a:t>
            </a: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dirty="0"/>
          </a:p>
        </p:txBody>
      </p:sp>
    </p:spTree>
    <p:extLst>
      <p:ext uri="{BB962C8B-B14F-4D97-AF65-F5344CB8AC3E}">
        <p14:creationId xmlns:p14="http://schemas.microsoft.com/office/powerpoint/2010/main" val="4270908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471" y="133450"/>
            <a:ext cx="11291957" cy="868362"/>
          </a:xfrm>
        </p:spPr>
        <p:txBody>
          <a:bodyPr anchor="ctr">
            <a:normAutofit/>
          </a:bodyPr>
          <a:lstStyle/>
          <a:p>
            <a:pPr algn="ctr"/>
            <a:r>
              <a:rPr lang="en-US" sz="4400" dirty="0">
                <a:latin typeface="Arial" panose="020B0604020202020204" pitchFamily="34" charset="0"/>
                <a:cs typeface="Arial" panose="020B0604020202020204" pitchFamily="34" charset="0"/>
              </a:rPr>
              <a:t>OFDM transmitter elements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9471" y="4334351"/>
                <a:ext cx="11081602" cy="2407525"/>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Code prefix add immunity to crosstalk on different channels.  End of symbol is often repeated in front of symbol to protect from latency</a:t>
                </a:r>
              </a:p>
              <a:p>
                <a:pPr marL="342900" indent="-342900" algn="l">
                  <a:spcBef>
                    <a:spcPts val="400"/>
                  </a:spcBef>
                  <a:buFont typeface="Arial" panose="020B0604020202020204" pitchFamily="34" charset="0"/>
                  <a:buChar char="•"/>
                </a:pPr>
                <a:r>
                  <a:rPr lang="en-US" sz="2000" dirty="0">
                    <a:latin typeface="Arial" charset="0"/>
                    <a:cs typeface="Arial" charset="0"/>
                  </a:rPr>
                  <a:t>Bits converted into symbols (constellation patterns) in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ℂ</m:t>
                    </m:r>
                  </m:oMath>
                </a14:m>
                <a:r>
                  <a:rPr lang="en-US" dirty="0"/>
                  <a:t> </a:t>
                </a:r>
                <a:r>
                  <a:rPr lang="en-US" sz="2000" dirty="0">
                    <a:latin typeface="Arial" panose="020B0604020202020204" pitchFamily="34" charset="0"/>
                    <a:cs typeface="Arial" panose="020B0604020202020204" pitchFamily="34" charset="0"/>
                  </a:rPr>
                  <a:t>then CP added after each symbol</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packet based transmission several preamble symbols are added to help with packet detection</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9471" y="4334351"/>
                <a:ext cx="11081602" cy="2407525"/>
              </a:xfrm>
              <a:blipFill>
                <a:blip r:embed="rId3"/>
                <a:stretch>
                  <a:fillRect l="-343" t="-20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dirty="0"/>
          </a:p>
        </p:txBody>
      </p:sp>
      <p:sp>
        <p:nvSpPr>
          <p:cNvPr id="4" name="TextBox 3">
            <a:extLst>
              <a:ext uri="{FF2B5EF4-FFF2-40B4-BE49-F238E27FC236}">
                <a16:creationId xmlns:a16="http://schemas.microsoft.com/office/drawing/2014/main" id="{07FA480C-1836-4841-AECA-2800A11D9977}"/>
              </a:ext>
            </a:extLst>
          </p:cNvPr>
          <p:cNvSpPr txBox="1"/>
          <p:nvPr/>
        </p:nvSpPr>
        <p:spPr>
          <a:xfrm>
            <a:off x="1795226" y="2259115"/>
            <a:ext cx="140867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Modulation</a:t>
            </a:r>
            <a:endParaRPr lang="en-US"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0597983-A75D-A64E-ABF8-A1C059E7A7DD}"/>
              </a:ext>
            </a:extLst>
          </p:cNvPr>
          <p:cNvSpPr txBox="1"/>
          <p:nvPr/>
        </p:nvSpPr>
        <p:spPr>
          <a:xfrm>
            <a:off x="3693851" y="2203808"/>
            <a:ext cx="1415265"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Serial-&gt; parallel (S/P)</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A1B8645-627E-7844-BD4C-AB6A137D8DF3}"/>
              </a:ext>
            </a:extLst>
          </p:cNvPr>
          <p:cNvSpPr txBox="1"/>
          <p:nvPr/>
        </p:nvSpPr>
        <p:spPr>
          <a:xfrm>
            <a:off x="5817739" y="2273202"/>
            <a:ext cx="893799"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IFFT</a:t>
            </a:r>
            <a:endParaRPr lang="en-US"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B4E1D58B-7420-CE45-9B8D-7F472AA29329}"/>
              </a:ext>
            </a:extLst>
          </p:cNvPr>
          <p:cNvSpPr txBox="1"/>
          <p:nvPr/>
        </p:nvSpPr>
        <p:spPr>
          <a:xfrm>
            <a:off x="7607432" y="2136005"/>
            <a:ext cx="1408670"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Insert cyclic</a:t>
            </a:r>
          </a:p>
          <a:p>
            <a:r>
              <a:rPr lang="en-US" sz="1600" dirty="0">
                <a:latin typeface="Arial" panose="020B0604020202020204" pitchFamily="34" charset="0"/>
                <a:cs typeface="Arial" panose="020B0604020202020204" pitchFamily="34" charset="0"/>
              </a:rPr>
              <a:t>prefix</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C343C5E-73EB-A843-8389-DF312EB2EDA3}"/>
              </a:ext>
            </a:extLst>
          </p:cNvPr>
          <p:cNvSpPr txBox="1"/>
          <p:nvPr/>
        </p:nvSpPr>
        <p:spPr>
          <a:xfrm>
            <a:off x="9812417" y="2287881"/>
            <a:ext cx="140867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P/S</a:t>
            </a:r>
            <a:endParaRPr lang="en-US"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31387616-050D-8344-9F42-ECFCADEB3582}"/>
              </a:ext>
            </a:extLst>
          </p:cNvPr>
          <p:cNvSpPr txBox="1"/>
          <p:nvPr/>
        </p:nvSpPr>
        <p:spPr>
          <a:xfrm>
            <a:off x="9676495" y="3362327"/>
            <a:ext cx="77732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D/A</a:t>
            </a:r>
            <a:endParaRPr lang="en-US"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8B3AF09-DBED-0645-8058-6FB135399A4C}"/>
              </a:ext>
            </a:extLst>
          </p:cNvPr>
          <p:cNvSpPr/>
          <p:nvPr/>
        </p:nvSpPr>
        <p:spPr>
          <a:xfrm>
            <a:off x="1689310" y="2136072"/>
            <a:ext cx="1408670" cy="67140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C86F169-8054-AB4D-A86D-A675183F5C8A}"/>
              </a:ext>
            </a:extLst>
          </p:cNvPr>
          <p:cNvSpPr/>
          <p:nvPr/>
        </p:nvSpPr>
        <p:spPr>
          <a:xfrm>
            <a:off x="3650906" y="2125186"/>
            <a:ext cx="1408670" cy="67140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C83CA7E-226C-B143-8D12-1BA2484F73DC}"/>
              </a:ext>
            </a:extLst>
          </p:cNvPr>
          <p:cNvSpPr/>
          <p:nvPr/>
        </p:nvSpPr>
        <p:spPr>
          <a:xfrm>
            <a:off x="5602891" y="2120703"/>
            <a:ext cx="1408670" cy="67140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2EEA51E-9574-664E-8002-496932495782}"/>
              </a:ext>
            </a:extLst>
          </p:cNvPr>
          <p:cNvSpPr/>
          <p:nvPr/>
        </p:nvSpPr>
        <p:spPr>
          <a:xfrm>
            <a:off x="7554877" y="2107678"/>
            <a:ext cx="1408670" cy="67140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88490A7-1617-3445-9047-76272EC91377}"/>
              </a:ext>
            </a:extLst>
          </p:cNvPr>
          <p:cNvSpPr/>
          <p:nvPr/>
        </p:nvSpPr>
        <p:spPr>
          <a:xfrm>
            <a:off x="9516092" y="2111813"/>
            <a:ext cx="1408670" cy="67140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D198570-CFEF-4249-8C29-ED98332F85D4}"/>
              </a:ext>
            </a:extLst>
          </p:cNvPr>
          <p:cNvSpPr/>
          <p:nvPr/>
        </p:nvSpPr>
        <p:spPr>
          <a:xfrm>
            <a:off x="9518830" y="3153901"/>
            <a:ext cx="1408670" cy="67140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2FB055A4-90DE-224B-BB02-46203C79EEB6}"/>
              </a:ext>
            </a:extLst>
          </p:cNvPr>
          <p:cNvSpPr txBox="1"/>
          <p:nvPr/>
        </p:nvSpPr>
        <p:spPr>
          <a:xfrm>
            <a:off x="319471" y="2283375"/>
            <a:ext cx="94092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Data in</a:t>
            </a:r>
            <a:endParaRPr lang="en-US"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02E9FC4D-9050-0E48-9568-452FA3BC1279}"/>
              </a:ext>
            </a:extLst>
          </p:cNvPr>
          <p:cNvSpPr txBox="1"/>
          <p:nvPr/>
        </p:nvSpPr>
        <p:spPr>
          <a:xfrm>
            <a:off x="7741459" y="3322979"/>
            <a:ext cx="1408669"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Signal out</a:t>
            </a:r>
            <a:endParaRPr lang="en-US" dirty="0">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78C1232A-E521-D641-9907-FCDBFF660AEF}"/>
              </a:ext>
            </a:extLst>
          </p:cNvPr>
          <p:cNvCxnSpPr>
            <a:cxnSpLocks/>
          </p:cNvCxnSpPr>
          <p:nvPr/>
        </p:nvCxnSpPr>
        <p:spPr>
          <a:xfrm>
            <a:off x="1142979" y="2479752"/>
            <a:ext cx="5463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26EDA-FEAF-B64F-BDAF-11957D6FA274}"/>
              </a:ext>
            </a:extLst>
          </p:cNvPr>
          <p:cNvCxnSpPr>
            <a:cxnSpLocks/>
          </p:cNvCxnSpPr>
          <p:nvPr/>
        </p:nvCxnSpPr>
        <p:spPr>
          <a:xfrm>
            <a:off x="3097980" y="2448489"/>
            <a:ext cx="5463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42B34C3-7B02-5745-9664-2BCE1D89673E}"/>
              </a:ext>
            </a:extLst>
          </p:cNvPr>
          <p:cNvCxnSpPr>
            <a:cxnSpLocks/>
          </p:cNvCxnSpPr>
          <p:nvPr/>
        </p:nvCxnSpPr>
        <p:spPr>
          <a:xfrm>
            <a:off x="5059576" y="2460888"/>
            <a:ext cx="5463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6584EE-DD78-3E48-BEB4-22375DE94A22}"/>
              </a:ext>
            </a:extLst>
          </p:cNvPr>
          <p:cNvCxnSpPr>
            <a:cxnSpLocks/>
          </p:cNvCxnSpPr>
          <p:nvPr/>
        </p:nvCxnSpPr>
        <p:spPr>
          <a:xfrm>
            <a:off x="7011561" y="2452652"/>
            <a:ext cx="5463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46B2565-47F9-E244-A17B-89358815AC09}"/>
              </a:ext>
            </a:extLst>
          </p:cNvPr>
          <p:cNvCxnSpPr>
            <a:cxnSpLocks/>
          </p:cNvCxnSpPr>
          <p:nvPr/>
        </p:nvCxnSpPr>
        <p:spPr>
          <a:xfrm>
            <a:off x="8969761" y="2419580"/>
            <a:ext cx="5463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3111E98-0B84-3B48-B9FE-138888C026E8}"/>
              </a:ext>
            </a:extLst>
          </p:cNvPr>
          <p:cNvCxnSpPr>
            <a:cxnSpLocks/>
          </p:cNvCxnSpPr>
          <p:nvPr/>
        </p:nvCxnSpPr>
        <p:spPr>
          <a:xfrm>
            <a:off x="10051320" y="2807476"/>
            <a:ext cx="0" cy="3595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92053FF-7A92-414C-B128-B94F3A6B51DD}"/>
              </a:ext>
            </a:extLst>
          </p:cNvPr>
          <p:cNvCxnSpPr>
            <a:cxnSpLocks/>
          </p:cNvCxnSpPr>
          <p:nvPr/>
        </p:nvCxnSpPr>
        <p:spPr>
          <a:xfrm>
            <a:off x="8969580" y="3537016"/>
            <a:ext cx="54633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039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80" y="215659"/>
            <a:ext cx="11578281" cy="868362"/>
          </a:xfrm>
        </p:spPr>
        <p:txBody>
          <a:bodyPr anchor="ctr">
            <a:normAutofit/>
          </a:bodyPr>
          <a:lstStyle/>
          <a:p>
            <a:pPr algn="ctr"/>
            <a:r>
              <a:rPr lang="en-US" sz="4400" dirty="0">
                <a:latin typeface="Arial" panose="020B0604020202020204" pitchFamily="34" charset="0"/>
                <a:cs typeface="Arial" panose="020B0604020202020204" pitchFamily="34" charset="0"/>
              </a:rPr>
              <a:t>OFDM – receiver elements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8000" y="4520677"/>
                <a:ext cx="11684000" cy="2269244"/>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Receiver needs to correct for carrier drift and timing differences.</a:t>
                </a:r>
              </a:p>
              <a:p>
                <a:pPr marL="342900" indent="-342900" algn="l">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𝐶𝐹𝑂</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𝐿𝑂</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8000" y="4520677"/>
                <a:ext cx="11684000" cy="2269244"/>
              </a:xfrm>
              <a:blipFill>
                <a:blip r:embed="rId3"/>
                <a:stretch>
                  <a:fillRect l="-651" t="-222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dirty="0"/>
          </a:p>
        </p:txBody>
      </p:sp>
      <p:sp>
        <p:nvSpPr>
          <p:cNvPr id="7" name="TextBox 6">
            <a:extLst>
              <a:ext uri="{FF2B5EF4-FFF2-40B4-BE49-F238E27FC236}">
                <a16:creationId xmlns:a16="http://schemas.microsoft.com/office/drawing/2014/main" id="{0B96968F-A80B-C942-8FCF-11315AC98286}"/>
              </a:ext>
            </a:extLst>
          </p:cNvPr>
          <p:cNvSpPr txBox="1"/>
          <p:nvPr/>
        </p:nvSpPr>
        <p:spPr>
          <a:xfrm>
            <a:off x="3886407" y="2296448"/>
            <a:ext cx="140867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Correct CFO</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7A3499F-6E62-A64D-A10E-0CF67B6930F9}"/>
              </a:ext>
            </a:extLst>
          </p:cNvPr>
          <p:cNvSpPr txBox="1"/>
          <p:nvPr/>
        </p:nvSpPr>
        <p:spPr>
          <a:xfrm>
            <a:off x="9814973" y="2266574"/>
            <a:ext cx="1548457"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FFT</a:t>
            </a:r>
            <a:endParaRPr lang="en-US"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B681217-F9B3-A348-931B-DA105C186204}"/>
              </a:ext>
            </a:extLst>
          </p:cNvPr>
          <p:cNvSpPr txBox="1"/>
          <p:nvPr/>
        </p:nvSpPr>
        <p:spPr>
          <a:xfrm>
            <a:off x="7664145" y="2163969"/>
            <a:ext cx="169465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Remove cyclic</a:t>
            </a:r>
          </a:p>
          <a:p>
            <a:r>
              <a:rPr lang="en-US" sz="1600" dirty="0">
                <a:latin typeface="Arial" panose="020B0604020202020204" pitchFamily="34" charset="0"/>
                <a:cs typeface="Arial" panose="020B0604020202020204" pitchFamily="34" charset="0"/>
              </a:rPr>
              <a:t>prefix</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77189E8-2B3F-9C44-98AB-4F3052BD89C8}"/>
              </a:ext>
            </a:extLst>
          </p:cNvPr>
          <p:cNvSpPr txBox="1"/>
          <p:nvPr/>
        </p:nvSpPr>
        <p:spPr>
          <a:xfrm>
            <a:off x="5973558" y="2257929"/>
            <a:ext cx="80576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S/P</a:t>
            </a:r>
            <a:endParaRPr lang="en-US"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2A493B8-735A-8C41-B0B3-059E57DB0ECA}"/>
              </a:ext>
            </a:extLst>
          </p:cNvPr>
          <p:cNvSpPr txBox="1"/>
          <p:nvPr/>
        </p:nvSpPr>
        <p:spPr>
          <a:xfrm>
            <a:off x="2056196" y="2337746"/>
            <a:ext cx="1020289"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D/A</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9A0FA93-3DF8-0C43-BF29-5F065DFA7690}"/>
              </a:ext>
            </a:extLst>
          </p:cNvPr>
          <p:cNvSpPr txBox="1"/>
          <p:nvPr/>
        </p:nvSpPr>
        <p:spPr>
          <a:xfrm>
            <a:off x="5696702" y="3260475"/>
            <a:ext cx="1509157"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Demodulation</a:t>
            </a:r>
            <a:endParaRPr lang="en-US"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786CD04-E578-3240-89EF-30AA42101B7C}"/>
              </a:ext>
            </a:extLst>
          </p:cNvPr>
          <p:cNvSpPr txBox="1"/>
          <p:nvPr/>
        </p:nvSpPr>
        <p:spPr>
          <a:xfrm>
            <a:off x="9692137" y="3305306"/>
            <a:ext cx="1548457"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Phase track</a:t>
            </a:r>
            <a:endParaRPr lang="en-US"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B4460B4E-84D8-9C46-A4E7-62489A8252EA}"/>
              </a:ext>
            </a:extLst>
          </p:cNvPr>
          <p:cNvSpPr txBox="1"/>
          <p:nvPr/>
        </p:nvSpPr>
        <p:spPr>
          <a:xfrm>
            <a:off x="7968888" y="3260383"/>
            <a:ext cx="1548457"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P/S</a:t>
            </a:r>
            <a:endParaRPr lang="en-US"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3426DFA4-C5D0-754F-9A11-DF749085E77A}"/>
              </a:ext>
            </a:extLst>
          </p:cNvPr>
          <p:cNvSpPr/>
          <p:nvPr/>
        </p:nvSpPr>
        <p:spPr>
          <a:xfrm>
            <a:off x="1824220" y="2149049"/>
            <a:ext cx="1408670" cy="67140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1097D69-866A-AA44-90EE-EA8F6A1865E6}"/>
              </a:ext>
            </a:extLst>
          </p:cNvPr>
          <p:cNvSpPr/>
          <p:nvPr/>
        </p:nvSpPr>
        <p:spPr>
          <a:xfrm>
            <a:off x="3785816" y="2138163"/>
            <a:ext cx="1408670" cy="67140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8C4AD65-E2BB-0B4A-B9A0-9319AA494B8B}"/>
              </a:ext>
            </a:extLst>
          </p:cNvPr>
          <p:cNvSpPr/>
          <p:nvPr/>
        </p:nvSpPr>
        <p:spPr>
          <a:xfrm>
            <a:off x="5737801" y="2133680"/>
            <a:ext cx="1408670" cy="67140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CDC95F5-99C5-9241-878F-DFA56C7E7A9F}"/>
              </a:ext>
            </a:extLst>
          </p:cNvPr>
          <p:cNvSpPr/>
          <p:nvPr/>
        </p:nvSpPr>
        <p:spPr>
          <a:xfrm>
            <a:off x="7689787" y="2120655"/>
            <a:ext cx="1408670" cy="67140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74AEFC0-8389-E146-9D57-D7439806430D}"/>
              </a:ext>
            </a:extLst>
          </p:cNvPr>
          <p:cNvSpPr/>
          <p:nvPr/>
        </p:nvSpPr>
        <p:spPr>
          <a:xfrm>
            <a:off x="9651002" y="2124790"/>
            <a:ext cx="1408670" cy="67140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60B1B4C-410C-BF45-B368-44FF0B001AA7}"/>
              </a:ext>
            </a:extLst>
          </p:cNvPr>
          <p:cNvSpPr/>
          <p:nvPr/>
        </p:nvSpPr>
        <p:spPr>
          <a:xfrm>
            <a:off x="9653740" y="3166878"/>
            <a:ext cx="1408670" cy="67140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639730E1-770E-2D44-871A-0C1068A96147}"/>
              </a:ext>
            </a:extLst>
          </p:cNvPr>
          <p:cNvSpPr txBox="1"/>
          <p:nvPr/>
        </p:nvSpPr>
        <p:spPr>
          <a:xfrm>
            <a:off x="283191" y="2296352"/>
            <a:ext cx="1112112"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Signal in</a:t>
            </a:r>
            <a:endParaRPr lang="en-US"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6DB4C987-19F6-D04F-B365-C320D24550FD}"/>
              </a:ext>
            </a:extLst>
          </p:cNvPr>
          <p:cNvSpPr txBox="1"/>
          <p:nvPr/>
        </p:nvSpPr>
        <p:spPr>
          <a:xfrm>
            <a:off x="3856267" y="3335055"/>
            <a:ext cx="1408669"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Data out</a:t>
            </a:r>
            <a:endParaRPr lang="en-US" dirty="0">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B3371668-5A16-554C-A125-ABBFBA4CD389}"/>
              </a:ext>
            </a:extLst>
          </p:cNvPr>
          <p:cNvCxnSpPr>
            <a:cxnSpLocks/>
          </p:cNvCxnSpPr>
          <p:nvPr/>
        </p:nvCxnSpPr>
        <p:spPr>
          <a:xfrm>
            <a:off x="1277889" y="2492729"/>
            <a:ext cx="5463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D442C7C-0893-3649-BB86-CBE1895EB061}"/>
              </a:ext>
            </a:extLst>
          </p:cNvPr>
          <p:cNvCxnSpPr>
            <a:cxnSpLocks/>
          </p:cNvCxnSpPr>
          <p:nvPr/>
        </p:nvCxnSpPr>
        <p:spPr>
          <a:xfrm>
            <a:off x="3232890" y="2461466"/>
            <a:ext cx="5463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2EA878-F85D-394D-A030-5E5A6CF7FA2B}"/>
              </a:ext>
            </a:extLst>
          </p:cNvPr>
          <p:cNvCxnSpPr>
            <a:cxnSpLocks/>
          </p:cNvCxnSpPr>
          <p:nvPr/>
        </p:nvCxnSpPr>
        <p:spPr>
          <a:xfrm>
            <a:off x="5194486" y="2473865"/>
            <a:ext cx="5463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3D6A034-14D7-BB4F-9006-B6D68403EAEB}"/>
              </a:ext>
            </a:extLst>
          </p:cNvPr>
          <p:cNvCxnSpPr>
            <a:cxnSpLocks/>
          </p:cNvCxnSpPr>
          <p:nvPr/>
        </p:nvCxnSpPr>
        <p:spPr>
          <a:xfrm>
            <a:off x="7146471" y="2465629"/>
            <a:ext cx="5463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15ACD23-61F2-034D-8216-BA0658E14938}"/>
              </a:ext>
            </a:extLst>
          </p:cNvPr>
          <p:cNvCxnSpPr>
            <a:cxnSpLocks/>
          </p:cNvCxnSpPr>
          <p:nvPr/>
        </p:nvCxnSpPr>
        <p:spPr>
          <a:xfrm>
            <a:off x="9104671" y="2432557"/>
            <a:ext cx="5463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972630F-D7EB-674F-976C-98BD9F37B5D8}"/>
              </a:ext>
            </a:extLst>
          </p:cNvPr>
          <p:cNvCxnSpPr>
            <a:cxnSpLocks/>
          </p:cNvCxnSpPr>
          <p:nvPr/>
        </p:nvCxnSpPr>
        <p:spPr>
          <a:xfrm>
            <a:off x="10186230" y="2805463"/>
            <a:ext cx="0" cy="3595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211CB43-D856-FB43-9419-34B8CBF35773}"/>
              </a:ext>
            </a:extLst>
          </p:cNvPr>
          <p:cNvCxnSpPr>
            <a:cxnSpLocks/>
          </p:cNvCxnSpPr>
          <p:nvPr/>
        </p:nvCxnSpPr>
        <p:spPr>
          <a:xfrm>
            <a:off x="5111975" y="3474837"/>
            <a:ext cx="54633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F4842C7-110D-784F-B601-7C725A2D39D4}"/>
              </a:ext>
            </a:extLst>
          </p:cNvPr>
          <p:cNvSpPr/>
          <p:nvPr/>
        </p:nvSpPr>
        <p:spPr>
          <a:xfrm>
            <a:off x="7676909" y="3123381"/>
            <a:ext cx="1408670" cy="67140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4947793-74E1-9E4E-B33E-E19DB92EBF7B}"/>
              </a:ext>
            </a:extLst>
          </p:cNvPr>
          <p:cNvSpPr/>
          <p:nvPr/>
        </p:nvSpPr>
        <p:spPr>
          <a:xfrm>
            <a:off x="5696703" y="3139135"/>
            <a:ext cx="1408670" cy="67140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a:extLst>
              <a:ext uri="{FF2B5EF4-FFF2-40B4-BE49-F238E27FC236}">
                <a16:creationId xmlns:a16="http://schemas.microsoft.com/office/drawing/2014/main" id="{5F249DB3-4701-D044-B1E8-F186B2AA6170}"/>
              </a:ext>
            </a:extLst>
          </p:cNvPr>
          <p:cNvCxnSpPr>
            <a:cxnSpLocks/>
          </p:cNvCxnSpPr>
          <p:nvPr/>
        </p:nvCxnSpPr>
        <p:spPr>
          <a:xfrm>
            <a:off x="9071879" y="3477337"/>
            <a:ext cx="54633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F0468EC-B81A-3743-BEA0-F0A205AF62E4}"/>
              </a:ext>
            </a:extLst>
          </p:cNvPr>
          <p:cNvCxnSpPr>
            <a:cxnSpLocks/>
          </p:cNvCxnSpPr>
          <p:nvPr/>
        </p:nvCxnSpPr>
        <p:spPr>
          <a:xfrm>
            <a:off x="7130578" y="3502580"/>
            <a:ext cx="54633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67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308" y="32528"/>
            <a:ext cx="11071043" cy="868362"/>
          </a:xfrm>
        </p:spPr>
        <p:txBody>
          <a:bodyPr anchor="ctr">
            <a:normAutofit/>
          </a:bodyPr>
          <a:lstStyle/>
          <a:p>
            <a:pPr algn="ctr"/>
            <a:r>
              <a:rPr lang="en-US" sz="4400" dirty="0">
                <a:latin typeface="Arial" panose="020B0604020202020204" pitchFamily="34" charset="0"/>
                <a:cs typeface="Arial" panose="020B0604020202020204" pitchFamily="34" charset="0"/>
              </a:rPr>
              <a:t>OFDM prefix codes and symbol mapping</a:t>
            </a:r>
          </a:p>
        </p:txBody>
      </p:sp>
      <p:sp>
        <p:nvSpPr>
          <p:cNvPr id="3" name="Content Placeholder 2"/>
          <p:cNvSpPr>
            <a:spLocks noGrp="1"/>
          </p:cNvSpPr>
          <p:nvPr>
            <p:ph idx="1"/>
          </p:nvPr>
        </p:nvSpPr>
        <p:spPr>
          <a:xfrm>
            <a:off x="391495" y="5194462"/>
            <a:ext cx="11582400" cy="1492732"/>
          </a:xfrm>
        </p:spPr>
        <p:txBody>
          <a:bodyPr>
            <a:noAutofit/>
          </a:bodyPr>
          <a:lstStyle/>
          <a:p>
            <a:pPr marL="342900" indent="-342900" algn="l">
              <a:buFont typeface="Arial" panose="020B0604020202020204" pitchFamily="34" charset="0"/>
              <a:buChar char="•"/>
            </a:pPr>
            <a:r>
              <a:rPr lang="en-US" sz="2000" dirty="0">
                <a:latin typeface="Arial" charset="0"/>
                <a:cs typeface="Arial" charset="0"/>
              </a:rPr>
              <a:t>Generate cyclic prefix</a:t>
            </a:r>
          </a:p>
          <a:p>
            <a:pPr marL="342900" indent="-342900" algn="l">
              <a:buFont typeface="Arial" panose="020B0604020202020204" pitchFamily="34" charset="0"/>
              <a:buChar char="•"/>
            </a:pPr>
            <a:r>
              <a:rPr lang="en-US" sz="2000" dirty="0">
                <a:latin typeface="Arial" charset="0"/>
                <a:cs typeface="Arial" charset="0"/>
              </a:rPr>
              <a:t>Map bits to constellation symbols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33</a:t>
            </a:fld>
            <a:endParaRPr lang="en-US" dirty="0"/>
          </a:p>
        </p:txBody>
      </p:sp>
      <p:pic>
        <p:nvPicPr>
          <p:cNvPr id="1025" name="Picture 1" descr="page15image22366656">
            <a:extLst>
              <a:ext uri="{FF2B5EF4-FFF2-40B4-BE49-F238E27FC236}">
                <a16:creationId xmlns:a16="http://schemas.microsoft.com/office/drawing/2014/main" id="{DDDC83C6-97EC-DA4C-BB5E-7971C2BD301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9451" y="1652410"/>
            <a:ext cx="6439940" cy="16738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E8FC90-F0D0-3C44-9114-BC07E720AD8E}"/>
              </a:ext>
            </a:extLst>
          </p:cNvPr>
          <p:cNvSpPr txBox="1"/>
          <p:nvPr/>
        </p:nvSpPr>
        <p:spPr>
          <a:xfrm>
            <a:off x="10003137" y="2729913"/>
            <a:ext cx="1438214" cy="338554"/>
          </a:xfrm>
          <a:prstGeom prst="rect">
            <a:avLst/>
          </a:prstGeom>
          <a:noFill/>
        </p:spPr>
        <p:txBody>
          <a:bodyPr wrap="none" rtlCol="0">
            <a:spAutoFit/>
          </a:bodyPr>
          <a:lstStyle/>
          <a:p>
            <a:r>
              <a:rPr lang="en-US" sz="1600" dirty="0"/>
              <a:t>Martin Braun</a:t>
            </a:r>
          </a:p>
        </p:txBody>
      </p:sp>
      <p:pic>
        <p:nvPicPr>
          <p:cNvPr id="1027" name="Picture 3" descr="page18image22285568">
            <a:extLst>
              <a:ext uri="{FF2B5EF4-FFF2-40B4-BE49-F238E27FC236}">
                <a16:creationId xmlns:a16="http://schemas.microsoft.com/office/drawing/2014/main" id="{81BFA2CC-3768-2344-A42C-4622FD5E52B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4484" y="3242535"/>
            <a:ext cx="9982077" cy="176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863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785" y="215659"/>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OFDM prefix codes</a:t>
            </a:r>
          </a:p>
        </p:txBody>
      </p:sp>
      <p:sp>
        <p:nvSpPr>
          <p:cNvPr id="3" name="Content Placeholder 2"/>
          <p:cNvSpPr>
            <a:spLocks noGrp="1"/>
          </p:cNvSpPr>
          <p:nvPr>
            <p:ph idx="1"/>
          </p:nvPr>
        </p:nvSpPr>
        <p:spPr>
          <a:xfrm>
            <a:off x="484485" y="4193521"/>
            <a:ext cx="11582400" cy="2106398"/>
          </a:xfrm>
        </p:spPr>
        <p:txBody>
          <a:bodyPr>
            <a:noAutofit/>
          </a:bodyPr>
          <a:lstStyle/>
          <a:p>
            <a:pPr marL="342900" indent="-342900" algn="l">
              <a:buFont typeface="Arial" panose="020B0604020202020204" pitchFamily="34" charset="0"/>
              <a:buChar char="•"/>
            </a:pPr>
            <a:r>
              <a:rPr lang="en-US" sz="2000" dirty="0">
                <a:latin typeface="Arial" charset="0"/>
                <a:cs typeface="Arial" charset="0"/>
              </a:rPr>
              <a:t>Allocate Carriers and add prefixes</a:t>
            </a: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34</a:t>
            </a:fld>
            <a:endParaRPr lang="en-US" dirty="0"/>
          </a:p>
        </p:txBody>
      </p:sp>
      <p:sp>
        <p:nvSpPr>
          <p:cNvPr id="4" name="TextBox 3">
            <a:extLst>
              <a:ext uri="{FF2B5EF4-FFF2-40B4-BE49-F238E27FC236}">
                <a16:creationId xmlns:a16="http://schemas.microsoft.com/office/drawing/2014/main" id="{3FE8FC90-F0D0-3C44-9114-BC07E720AD8E}"/>
              </a:ext>
            </a:extLst>
          </p:cNvPr>
          <p:cNvSpPr txBox="1"/>
          <p:nvPr/>
        </p:nvSpPr>
        <p:spPr>
          <a:xfrm>
            <a:off x="10352385" y="4061233"/>
            <a:ext cx="1252266" cy="338554"/>
          </a:xfrm>
          <a:prstGeom prst="rect">
            <a:avLst/>
          </a:prstGeom>
          <a:noFill/>
        </p:spPr>
        <p:txBody>
          <a:bodyPr wrap="none" rtlCol="0">
            <a:spAutoFit/>
          </a:bodyPr>
          <a:lstStyle/>
          <a:p>
            <a:r>
              <a:rPr lang="en-US" sz="1600" dirty="0"/>
              <a:t>Gnu Radio</a:t>
            </a:r>
          </a:p>
        </p:txBody>
      </p:sp>
      <p:pic>
        <p:nvPicPr>
          <p:cNvPr id="1029" name="Picture 5" descr="page20image22290768">
            <a:extLst>
              <a:ext uri="{FF2B5EF4-FFF2-40B4-BE49-F238E27FC236}">
                <a16:creationId xmlns:a16="http://schemas.microsoft.com/office/drawing/2014/main" id="{316A9DFE-E3A1-4C4F-AEBE-B5A448AD873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5112" y="2165217"/>
            <a:ext cx="11961774" cy="1407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044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962" y="215659"/>
            <a:ext cx="11052752" cy="868362"/>
          </a:xfrm>
        </p:spPr>
        <p:txBody>
          <a:bodyPr anchor="ctr">
            <a:normAutofit/>
          </a:bodyPr>
          <a:lstStyle/>
          <a:p>
            <a:pPr algn="ctr"/>
            <a:r>
              <a:rPr lang="en-US" sz="4400" dirty="0">
                <a:latin typeface="Arial" panose="020B0604020202020204" pitchFamily="34" charset="0"/>
                <a:cs typeface="Arial" panose="020B0604020202020204" pitchFamily="34" charset="0"/>
              </a:rPr>
              <a:t>Gnu Radio OFDM Receiver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35</a:t>
            </a:fld>
            <a:endParaRPr lang="en-US" dirty="0"/>
          </a:p>
        </p:txBody>
      </p:sp>
      <p:pic>
        <p:nvPicPr>
          <p:cNvPr id="1025" name="Picture 1" descr="page2image31596464">
            <a:extLst>
              <a:ext uri="{FF2B5EF4-FFF2-40B4-BE49-F238E27FC236}">
                <a16:creationId xmlns:a16="http://schemas.microsoft.com/office/drawing/2014/main" id="{668E8CB0-E824-1D43-A917-6CCC8E575DE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5979" y="1309817"/>
            <a:ext cx="11440041" cy="52414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A43FB5-B413-564A-BE11-137FC4B6887B}"/>
              </a:ext>
            </a:extLst>
          </p:cNvPr>
          <p:cNvSpPr txBox="1"/>
          <p:nvPr/>
        </p:nvSpPr>
        <p:spPr>
          <a:xfrm>
            <a:off x="5226908" y="2224214"/>
            <a:ext cx="244663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Frame detection</a:t>
            </a:r>
          </a:p>
        </p:txBody>
      </p:sp>
      <p:sp>
        <p:nvSpPr>
          <p:cNvPr id="6" name="TextBox 5">
            <a:extLst>
              <a:ext uri="{FF2B5EF4-FFF2-40B4-BE49-F238E27FC236}">
                <a16:creationId xmlns:a16="http://schemas.microsoft.com/office/drawing/2014/main" id="{57A8CAFC-FE40-AD42-A1E6-02A34217DD96}"/>
              </a:ext>
            </a:extLst>
          </p:cNvPr>
          <p:cNvSpPr txBox="1"/>
          <p:nvPr/>
        </p:nvSpPr>
        <p:spPr>
          <a:xfrm>
            <a:off x="4762075" y="5079611"/>
            <a:ext cx="244663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Frame decoding</a:t>
            </a:r>
          </a:p>
        </p:txBody>
      </p:sp>
    </p:spTree>
    <p:extLst>
      <p:ext uri="{BB962C8B-B14F-4D97-AF65-F5344CB8AC3E}">
        <p14:creationId xmlns:p14="http://schemas.microsoft.com/office/powerpoint/2010/main" val="144662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14" y="215659"/>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Notes on Gnu Radio OFDM receiver</a:t>
            </a:r>
            <a:endParaRPr lang="en-US" sz="4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3698" y="1853727"/>
                <a:ext cx="11130560" cy="3732917"/>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Frame detection</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Detect start of a OFDM frame</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Calculate autocorrelation: </a:t>
                </a:r>
                <a14:m>
                  <m:oMath xmlns:m="http://schemas.openxmlformats.org/officeDocument/2006/math">
                    <m:r>
                      <a:rPr lang="en-US" sz="1800" b="0" i="1" smtClean="0">
                        <a:latin typeface="Cambria Math" panose="02040503050406030204" pitchFamily="18" charset="0"/>
                        <a:cs typeface="Arial" panose="020B0604020202020204" pitchFamily="34" charset="0"/>
                      </a:rPr>
                      <m:t>𝑎</m:t>
                    </m:r>
                    <m:d>
                      <m:dPr>
                        <m:begChr m:val="["/>
                        <m:endChr m:val="]"/>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𝑛</m:t>
                        </m:r>
                      </m:e>
                    </m:d>
                    <m:r>
                      <a:rPr lang="en-US" sz="1800" b="0" i="1" smtClean="0">
                        <a:latin typeface="Cambria Math" panose="02040503050406030204" pitchFamily="18" charset="0"/>
                        <a:cs typeface="Arial" panose="020B0604020202020204" pitchFamily="34" charset="0"/>
                      </a:rPr>
                      <m:t>= </m:t>
                    </m:r>
                    <m:nary>
                      <m:naryPr>
                        <m:chr m:val="∑"/>
                        <m:ctrlPr>
                          <a:rPr lang="en-US" sz="1800" b="0" i="1" smtClean="0">
                            <a:latin typeface="Cambria Math" panose="02040503050406030204" pitchFamily="18" charset="0"/>
                            <a:cs typeface="Arial" panose="020B0604020202020204" pitchFamily="34" charset="0"/>
                          </a:rPr>
                        </m:ctrlPr>
                      </m:naryPr>
                      <m:sub>
                        <m:r>
                          <m:rPr>
                            <m:brk m:alnAt="23"/>
                          </m:rPr>
                          <a:rPr lang="en-US" sz="1800" b="0" i="1" smtClean="0">
                            <a:latin typeface="Cambria Math" panose="02040503050406030204" pitchFamily="18" charset="0"/>
                            <a:cs typeface="Arial" panose="020B0604020202020204" pitchFamily="34" charset="0"/>
                          </a:rPr>
                          <m:t>𝑘</m:t>
                        </m:r>
                        <m:r>
                          <a:rPr lang="en-US" sz="1800" b="0" i="1" smtClean="0">
                            <a:latin typeface="Cambria Math" panose="02040503050406030204" pitchFamily="18" charset="0"/>
                            <a:cs typeface="Arial" panose="020B0604020202020204" pitchFamily="34" charset="0"/>
                          </a:rPr>
                          <m:t>=0</m:t>
                        </m:r>
                      </m:sub>
                      <m: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𝑁</m:t>
                            </m:r>
                          </m:e>
                          <m:sub>
                            <m:r>
                              <a:rPr lang="en-US" sz="1800" b="0" i="1" smtClean="0">
                                <a:latin typeface="Cambria Math" panose="02040503050406030204" pitchFamily="18" charset="0"/>
                                <a:cs typeface="Arial" panose="020B0604020202020204" pitchFamily="34" charset="0"/>
                              </a:rPr>
                              <m:t>𝑤𝑖𝑛</m:t>
                            </m:r>
                          </m:sub>
                        </m:sSub>
                        <m:r>
                          <a:rPr lang="en-US" sz="1800" b="0" i="1" smtClean="0">
                            <a:latin typeface="Cambria Math" panose="02040503050406030204" pitchFamily="18" charset="0"/>
                            <a:cs typeface="Arial" panose="020B0604020202020204" pitchFamily="34" charset="0"/>
                          </a:rPr>
                          <m:t>−1</m:t>
                        </m:r>
                      </m:sup>
                      <m:e>
                        <m:r>
                          <a:rPr lang="en-US" sz="1800" b="0" i="1" smtClean="0">
                            <a:latin typeface="Cambria Math" panose="02040503050406030204" pitchFamily="18" charset="0"/>
                            <a:cs typeface="Arial" panose="020B0604020202020204" pitchFamily="34" charset="0"/>
                          </a:rPr>
                          <m:t>𝑠</m:t>
                        </m:r>
                        <m:d>
                          <m:dPr>
                            <m:begChr m:val="["/>
                            <m:endChr m:val="]"/>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𝑛</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𝑘</m:t>
                            </m:r>
                          </m:e>
                        </m:d>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𝑠</m:t>
                            </m:r>
                          </m:e>
                          <m:sup>
                            <m:r>
                              <a:rPr lang="en-US" sz="1800" b="0" i="1" smtClean="0">
                                <a:latin typeface="Cambria Math" panose="02040503050406030204" pitchFamily="18" charset="0"/>
                                <a:cs typeface="Arial" panose="020B0604020202020204" pitchFamily="34" charset="0"/>
                              </a:rPr>
                              <m:t>∗</m:t>
                            </m:r>
                          </m:sup>
                        </m:sSup>
                        <m:d>
                          <m:dPr>
                            <m:begChr m:val="["/>
                            <m:endChr m:val="]"/>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𝑛</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𝑘</m:t>
                            </m:r>
                            <m:r>
                              <a:rPr lang="en-US" sz="1800" b="0" i="1" smtClean="0">
                                <a:latin typeface="Cambria Math" panose="02040503050406030204" pitchFamily="18" charset="0"/>
                                <a:cs typeface="Arial" panose="020B0604020202020204" pitchFamily="34" charset="0"/>
                              </a:rPr>
                              <m:t>+16</m:t>
                            </m:r>
                          </m:e>
                        </m:d>
                        <m:r>
                          <a:rPr lang="en-US" sz="1800" b="0" i="1" smtClean="0">
                            <a:latin typeface="Cambria Math" panose="02040503050406030204" pitchFamily="18" charset="0"/>
                            <a:cs typeface="Arial" panose="020B0604020202020204" pitchFamily="34" charset="0"/>
                          </a:rPr>
                          <m:t> </m:t>
                        </m:r>
                      </m:e>
                    </m:nary>
                  </m:oMath>
                </a14:m>
                <a:endParaRPr lang="en-US" sz="18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Power </a:t>
                </a:r>
                <a14:m>
                  <m:oMath xmlns:m="http://schemas.openxmlformats.org/officeDocument/2006/math">
                    <m:r>
                      <a:rPr lang="en-US" sz="1800" b="0" i="1" smtClean="0">
                        <a:latin typeface="Cambria Math" panose="02040503050406030204" pitchFamily="18" charset="0"/>
                        <a:cs typeface="Arial" panose="020B0604020202020204" pitchFamily="34" charset="0"/>
                      </a:rPr>
                      <m:t>𝑝</m:t>
                    </m:r>
                    <m:d>
                      <m:dPr>
                        <m:begChr m:val="["/>
                        <m:endChr m:val="]"/>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𝑛</m:t>
                        </m:r>
                      </m:e>
                    </m:d>
                    <m:r>
                      <a:rPr lang="en-US" sz="1800" b="0" i="1" smtClean="0">
                        <a:latin typeface="Cambria Math" panose="02040503050406030204" pitchFamily="18" charset="0"/>
                        <a:cs typeface="Arial" panose="020B0604020202020204" pitchFamily="34" charset="0"/>
                      </a:rPr>
                      <m:t>=</m:t>
                    </m:r>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𝑘</m:t>
                        </m:r>
                        <m:r>
                          <a:rPr lang="en-US" sz="1800" i="1">
                            <a:latin typeface="Cambria Math" panose="02040503050406030204" pitchFamily="18" charset="0"/>
                            <a:cs typeface="Arial" panose="020B0604020202020204" pitchFamily="34" charset="0"/>
                          </a:rPr>
                          <m:t>=0</m:t>
                        </m:r>
                      </m:sub>
                      <m:sup>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𝑁</m:t>
                            </m:r>
                          </m:e>
                          <m:sub>
                            <m:r>
                              <a:rPr lang="en-US" sz="1800" i="1">
                                <a:latin typeface="Cambria Math" panose="02040503050406030204" pitchFamily="18" charset="0"/>
                                <a:cs typeface="Arial" panose="020B0604020202020204" pitchFamily="34" charset="0"/>
                              </a:rPr>
                              <m:t>𝑤𝑖𝑛</m:t>
                            </m:r>
                          </m:sub>
                        </m:sSub>
                        <m:r>
                          <a:rPr lang="en-US" sz="1800" i="1">
                            <a:latin typeface="Cambria Math" panose="02040503050406030204" pitchFamily="18" charset="0"/>
                            <a:cs typeface="Arial" panose="020B0604020202020204" pitchFamily="34" charset="0"/>
                          </a:rPr>
                          <m:t>−1</m:t>
                        </m:r>
                      </m:sup>
                      <m:e>
                        <m:r>
                          <a:rPr lang="en-US" sz="1800" i="1">
                            <a:latin typeface="Cambria Math" panose="02040503050406030204" pitchFamily="18" charset="0"/>
                            <a:cs typeface="Arial" panose="020B0604020202020204" pitchFamily="34" charset="0"/>
                          </a:rPr>
                          <m:t>𝑠</m:t>
                        </m:r>
                        <m:d>
                          <m:dPr>
                            <m:begChr m:val="["/>
                            <m:endChr m:val="]"/>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𝑘</m:t>
                            </m:r>
                          </m:e>
                        </m:d>
                        <m:sSup>
                          <m:sSupPr>
                            <m:ctrlPr>
                              <a:rPr lang="en-US" sz="1800" i="1">
                                <a:latin typeface="Cambria Math" panose="02040503050406030204" pitchFamily="18" charset="0"/>
                                <a:cs typeface="Arial" panose="020B0604020202020204" pitchFamily="34" charset="0"/>
                              </a:rPr>
                            </m:ctrlPr>
                          </m:sSupPr>
                          <m:e>
                            <m:r>
                              <a:rPr lang="en-US" sz="1800" i="1">
                                <a:latin typeface="Cambria Math" panose="02040503050406030204" pitchFamily="18" charset="0"/>
                                <a:cs typeface="Arial" panose="020B0604020202020204" pitchFamily="34" charset="0"/>
                              </a:rPr>
                              <m:t>𝑠</m:t>
                            </m:r>
                          </m:e>
                          <m:sup>
                            <m:r>
                              <a:rPr lang="en-US" sz="1800" i="1">
                                <a:latin typeface="Cambria Math" panose="02040503050406030204" pitchFamily="18" charset="0"/>
                                <a:cs typeface="Arial" panose="020B0604020202020204" pitchFamily="34" charset="0"/>
                              </a:rPr>
                              <m:t>∗</m:t>
                            </m:r>
                          </m:sup>
                        </m:sSup>
                        <m:d>
                          <m:dPr>
                            <m:begChr m:val="["/>
                            <m:endChr m:val="]"/>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𝑘</m:t>
                            </m:r>
                          </m:e>
                        </m:d>
                        <m:r>
                          <a:rPr lang="en-US" sz="1800" i="1">
                            <a:latin typeface="Cambria Math" panose="02040503050406030204" pitchFamily="18" charset="0"/>
                            <a:cs typeface="Arial" panose="020B0604020202020204" pitchFamily="34" charset="0"/>
                          </a:rPr>
                          <m:t> </m:t>
                        </m:r>
                      </m:e>
                    </m:nary>
                  </m:oMath>
                </a14:m>
                <a:endParaRPr lang="en-US" sz="18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𝑐</m:t>
                    </m:r>
                    <m:d>
                      <m:dPr>
                        <m:begChr m:val="["/>
                        <m:endChr m:val="]"/>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𝑛</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𝑎</m:t>
                        </m:r>
                        <m:d>
                          <m:dPr>
                            <m:begChr m:val="["/>
                            <m:endChr m:val="]"/>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𝑛</m:t>
                            </m:r>
                          </m:e>
                        </m:d>
                        <m:r>
                          <a:rPr lang="en-US" sz="1800" b="0" i="1" smtClean="0">
                            <a:latin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cs typeface="Arial" panose="020B0604020202020204" pitchFamily="34" charset="0"/>
                          </a:rPr>
                          <m:t>𝑝</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𝑛</m:t>
                        </m:r>
                        <m:r>
                          <a:rPr lang="en-US" sz="1800" b="0" i="1" smtClean="0">
                            <a:latin typeface="Cambria Math" panose="02040503050406030204" pitchFamily="18" charset="0"/>
                            <a:cs typeface="Arial" panose="020B0604020202020204" pitchFamily="34" charset="0"/>
                          </a:rPr>
                          <m:t>]</m:t>
                        </m:r>
                      </m:den>
                    </m:f>
                  </m:oMath>
                </a14:m>
                <a:r>
                  <a:rPr lang="en-US" sz="1800" dirty="0">
                    <a:latin typeface="Arial" panose="020B0604020202020204" pitchFamily="34" charset="0"/>
                    <a:cs typeface="Arial" panose="020B0604020202020204" pitchFamily="34" charset="0"/>
                  </a:rPr>
                  <a:t>  c[n] jumps on frame start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Frequency offset correction and symbol alignment done by sync long block.</a:t>
                </a:r>
              </a:p>
              <a:p>
                <a:pPr marL="800100" lvl="1" indent="-342900" algn="l">
                  <a:buFont typeface="Arial" panose="020B0604020202020204" pitchFamily="34" charset="0"/>
                  <a:buChar char="•"/>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16</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𝑎𝑟𝑔</m:t>
                    </m:r>
                    <m:nary>
                      <m:nary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1800" b="0" i="1" smtClean="0">
                            <a:latin typeface="Cambria Math" panose="02040503050406030204" pitchFamily="18" charset="0"/>
                            <a:ea typeface="Cambria Math" panose="02040503050406030204" pitchFamily="18" charset="0"/>
                            <a:cs typeface="Arial" panose="020B0604020202020204" pitchFamily="34" charset="0"/>
                          </a:rPr>
                          <m:t>𝑛</m:t>
                        </m:r>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up>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𝑠h𝑜𝑟𝑡</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−1−16</m:t>
                        </m:r>
                      </m:sup>
                      <m:e>
                        <m:r>
                          <a:rPr lang="en-US" sz="1800" b="0" i="1" smtClean="0">
                            <a:latin typeface="Cambria Math" panose="02040503050406030204" pitchFamily="18" charset="0"/>
                            <a:ea typeface="Cambria Math" panose="02040503050406030204" pitchFamily="18" charset="0"/>
                            <a:cs typeface="Arial" panose="020B0604020202020204" pitchFamily="34" charset="0"/>
                          </a:rPr>
                          <m:t>𝑠</m:t>
                        </m:r>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𝑛</m:t>
                            </m:r>
                          </m:e>
                        </m:d>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𝑠</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𝑛</m:t>
                        </m:r>
                        <m:r>
                          <a:rPr lang="en-US" sz="1800" b="0" i="1" smtClean="0">
                            <a:latin typeface="Cambria Math" panose="02040503050406030204" pitchFamily="18" charset="0"/>
                            <a:ea typeface="Cambria Math" panose="02040503050406030204" pitchFamily="18" charset="0"/>
                            <a:cs typeface="Arial" panose="020B0604020202020204" pitchFamily="34" charset="0"/>
                          </a:rPr>
                          <m:t>+16]</m:t>
                        </m:r>
                      </m:e>
                    </m:nary>
                  </m:oMath>
                </a14:m>
                <a:r>
                  <a:rPr lang="en-US" sz="1800" dirty="0">
                    <a:latin typeface="Arial" panose="020B0604020202020204" pitchFamily="34"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cs typeface="Arial" panose="020B0604020202020204" pitchFamily="34" charset="0"/>
                      </a:rPr>
                      <m:t>𝑠</m:t>
                    </m:r>
                    <m:d>
                      <m:dPr>
                        <m:begChr m:val="["/>
                        <m:endChr m:val="]"/>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𝑛</m:t>
                        </m:r>
                      </m:e>
                    </m:d>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𝑠</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𝑛</m:t>
                    </m:r>
                    <m:r>
                      <a:rPr lang="en-US" sz="1800" b="0" i="1" smtClean="0">
                        <a:latin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𝑒</m:t>
                        </m:r>
                      </m:e>
                      <m:sup>
                        <m:r>
                          <a:rPr lang="en-US" sz="1800" b="0" i="1" smtClean="0">
                            <a:latin typeface="Cambria Math" panose="02040503050406030204" pitchFamily="18" charset="0"/>
                            <a:cs typeface="Arial" panose="020B0604020202020204" pitchFamily="34" charset="0"/>
                          </a:rPr>
                          <m:t>1</m:t>
                        </m:r>
                        <m:r>
                          <a:rPr lang="en-US" sz="1800" b="0" i="1" smtClean="0">
                            <a:latin typeface="Cambria Math" panose="02040503050406030204" pitchFamily="18" charset="0"/>
                            <a:cs typeface="Arial" panose="020B0604020202020204" pitchFamily="34" charset="0"/>
                          </a:rPr>
                          <m:t>𝑛</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𝑓</m:t>
                        </m:r>
                      </m:sup>
                    </m:sSup>
                  </m:oMath>
                </a14:m>
                <a:endParaRPr lang="en-US" sz="16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Phase offset correction is started by FFT then Equalize symbols does phase correction and channel estimation.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3698" y="1853727"/>
                <a:ext cx="11130560" cy="3732917"/>
              </a:xfrm>
              <a:blipFill>
                <a:blip r:embed="rId3"/>
                <a:stretch>
                  <a:fillRect l="-456" t="-13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36</a:t>
            </a:fld>
            <a:endParaRPr lang="en-US" dirty="0"/>
          </a:p>
        </p:txBody>
      </p:sp>
      <p:sp>
        <p:nvSpPr>
          <p:cNvPr id="4" name="TextBox 3">
            <a:extLst>
              <a:ext uri="{FF2B5EF4-FFF2-40B4-BE49-F238E27FC236}">
                <a16:creationId xmlns:a16="http://schemas.microsoft.com/office/drawing/2014/main" id="{68140109-60B2-A34C-A945-7F539EE9C5CC}"/>
              </a:ext>
            </a:extLst>
          </p:cNvPr>
          <p:cNvSpPr txBox="1"/>
          <p:nvPr/>
        </p:nvSpPr>
        <p:spPr>
          <a:xfrm>
            <a:off x="543697" y="6273009"/>
            <a:ext cx="6796217"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From Bloess, Segata, Sommer and Dressler</a:t>
            </a:r>
            <a:endParaRPr lang="en-US" sz="1600" dirty="0"/>
          </a:p>
        </p:txBody>
      </p:sp>
    </p:spTree>
    <p:extLst>
      <p:ext uri="{BB962C8B-B14F-4D97-AF65-F5344CB8AC3E}">
        <p14:creationId xmlns:p14="http://schemas.microsoft.com/office/powerpoint/2010/main" val="4271204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14" y="215659"/>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Notes on Gnu Radio OFDM receiver</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57002" y="1948020"/>
            <a:ext cx="10477995" cy="4408331"/>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Signal Field decoding</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Determines length and encoding of symbols</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Frame decoding</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Demodulate, demultiplex, descramble bit stream</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Socket PDU is a UDP server.</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This is the output sink consisting of UDP datagrams</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Both BPSK and QPSK modulation are supported</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Sample system uses Ettus N210 and VERT2450 (3dBi) antenna</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37</a:t>
            </a:fld>
            <a:endParaRPr lang="en-US" dirty="0"/>
          </a:p>
        </p:txBody>
      </p:sp>
      <p:sp>
        <p:nvSpPr>
          <p:cNvPr id="4" name="TextBox 3">
            <a:extLst>
              <a:ext uri="{FF2B5EF4-FFF2-40B4-BE49-F238E27FC236}">
                <a16:creationId xmlns:a16="http://schemas.microsoft.com/office/drawing/2014/main" id="{68140109-60B2-A34C-A945-7F539EE9C5CC}"/>
              </a:ext>
            </a:extLst>
          </p:cNvPr>
          <p:cNvSpPr txBox="1"/>
          <p:nvPr/>
        </p:nvSpPr>
        <p:spPr>
          <a:xfrm>
            <a:off x="543697" y="6273009"/>
            <a:ext cx="6796217"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From Bloess, Segata, Sommer and Dressler</a:t>
            </a:r>
            <a:endParaRPr lang="en-US" sz="1600" dirty="0"/>
          </a:p>
        </p:txBody>
      </p:sp>
    </p:spTree>
    <p:extLst>
      <p:ext uri="{BB962C8B-B14F-4D97-AF65-F5344CB8AC3E}">
        <p14:creationId xmlns:p14="http://schemas.microsoft.com/office/powerpoint/2010/main" val="3669591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708" y="262264"/>
            <a:ext cx="11534634" cy="868362"/>
          </a:xfrm>
        </p:spPr>
        <p:txBody>
          <a:bodyPr anchor="ctr">
            <a:noAutofit/>
          </a:bodyPr>
          <a:lstStyle/>
          <a:p>
            <a:pPr algn="ctr"/>
            <a:r>
              <a:rPr lang="en-US" sz="4400" dirty="0">
                <a:latin typeface="Arial" panose="020B0604020202020204" pitchFamily="34" charset="0"/>
                <a:cs typeface="Arial" panose="020B0604020202020204" pitchFamily="34" charset="0"/>
              </a:rPr>
              <a:t>Software defined radio, part 5, amplifiers, beam forming, jamming and SDR RF attacks</a:t>
            </a:r>
          </a:p>
        </p:txBody>
      </p:sp>
      <p:sp>
        <p:nvSpPr>
          <p:cNvPr id="3" name="Content Placeholder 2"/>
          <p:cNvSpPr>
            <a:spLocks noGrp="1"/>
          </p:cNvSpPr>
          <p:nvPr>
            <p:ph idx="1"/>
          </p:nvPr>
        </p:nvSpPr>
        <p:spPr>
          <a:xfrm>
            <a:off x="951979" y="2263178"/>
            <a:ext cx="10574812" cy="4093173"/>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Direction finding</a:t>
            </a:r>
          </a:p>
          <a:p>
            <a:pPr marL="342900" indent="-342900" algn="l">
              <a:buFont typeface="Arial" charset="0"/>
              <a:buChar char="•"/>
            </a:pPr>
            <a:r>
              <a:rPr lang="en-US" sz="2000" dirty="0">
                <a:latin typeface="Arial" panose="020B0604020202020204" pitchFamily="34" charset="0"/>
                <a:cs typeface="Arial" panose="020B0604020202020204" pitchFamily="34" charset="0"/>
              </a:rPr>
              <a:t>Signal loss</a:t>
            </a:r>
          </a:p>
          <a:p>
            <a:pPr marL="342900" indent="-342900" algn="l">
              <a:buFont typeface="Arial" charset="0"/>
              <a:buChar char="•"/>
            </a:pPr>
            <a:r>
              <a:rPr lang="en-US" sz="2000" dirty="0">
                <a:latin typeface="Arial" panose="020B0604020202020204" pitchFamily="34" charset="0"/>
                <a:cs typeface="Arial" panose="020B0604020202020204" pitchFamily="34" charset="0"/>
              </a:rPr>
              <a:t>Jamming </a:t>
            </a:r>
          </a:p>
          <a:p>
            <a:pPr marL="342900" indent="-342900" algn="l">
              <a:buFont typeface="Arial" charset="0"/>
              <a:buChar char="•"/>
            </a:pPr>
            <a:r>
              <a:rPr lang="en-US" sz="2000" dirty="0">
                <a:latin typeface="Arial" panose="020B0604020202020204" pitchFamily="34" charset="0"/>
                <a:cs typeface="Arial" panose="020B0604020202020204" pitchFamily="34" charset="0"/>
              </a:rPr>
              <a:t>Beam forming and steering</a:t>
            </a:r>
          </a:p>
          <a:p>
            <a:pPr marL="342900" indent="-342900" algn="l">
              <a:buFont typeface="Arial" charset="0"/>
              <a:buChar char="•"/>
            </a:pPr>
            <a:r>
              <a:rPr lang="en-US" sz="2000" dirty="0">
                <a:latin typeface="Arial" panose="020B0604020202020204" pitchFamily="34" charset="0"/>
                <a:cs typeface="Arial" panose="020B0604020202020204" pitchFamily="34" charset="0"/>
              </a:rPr>
              <a:t>Attacking IoT devices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38</a:t>
            </a:fld>
            <a:endParaRPr lang="en-US" dirty="0"/>
          </a:p>
        </p:txBody>
      </p:sp>
    </p:spTree>
    <p:extLst>
      <p:ext uri="{BB962C8B-B14F-4D97-AF65-F5344CB8AC3E}">
        <p14:creationId xmlns:p14="http://schemas.microsoft.com/office/powerpoint/2010/main" val="3496438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919" y="215659"/>
            <a:ext cx="11528854" cy="868362"/>
          </a:xfrm>
        </p:spPr>
        <p:txBody>
          <a:bodyPr anchor="ctr">
            <a:normAutofit/>
          </a:bodyPr>
          <a:lstStyle/>
          <a:p>
            <a:pPr algn="ctr"/>
            <a:r>
              <a:rPr lang="en-US" sz="4400" dirty="0">
                <a:latin typeface="Arial" panose="020B0604020202020204" pitchFamily="34" charset="0"/>
                <a:cs typeface="Arial" panose="020B0604020202020204" pitchFamily="34" charset="0"/>
              </a:rPr>
              <a:t>Directionality and steering</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31341" y="1717589"/>
            <a:ext cx="10985156" cy="4638762"/>
          </a:xfrm>
        </p:spPr>
        <p:txBody>
          <a:bodyPr>
            <a:noAutofit/>
          </a:bodyPr>
          <a:lstStyle/>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Not all radio transmissions are omnidirectional.</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Dipole antennas transmit preferentially in the direction perpendicular to the surface of a cylinder enclosing the dipole wire and not in the third direction, perpendicular to the “caps” of the cylinder.  Ground effects distort this geometry.</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Parabolic antennas are highly directional and have gains around 60 dB.   A 2 meter parabolic dish has a beam width of about 2.6 degrees around 10 GHz.</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You can transmit (or receive) over several physically separated antennas (of any type) and use superposition to produce a highly directional transmission or reception patterns as phased array antennas do.</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 many applications, signal characteristics, like resolution, depend on the size or “aperture” of the antenna.  That’s why high resolution telescopes are so big. In addition to efficient power use, highly directional antennas can be used, as we’ll see, to locate emitters.</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You can get commercial directional antennas, like </a:t>
            </a:r>
            <a:r>
              <a:rPr lang="en-US" sz="2000"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  These give about 10dB of gain.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39</a:t>
            </a:fld>
            <a:endParaRPr lang="en-US" dirty="0"/>
          </a:p>
        </p:txBody>
      </p:sp>
    </p:spTree>
    <p:extLst>
      <p:ext uri="{BB962C8B-B14F-4D97-AF65-F5344CB8AC3E}">
        <p14:creationId xmlns:p14="http://schemas.microsoft.com/office/powerpoint/2010/main" val="2089575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107954"/>
            <a:ext cx="11687281" cy="868362"/>
          </a:xfrm>
        </p:spPr>
        <p:txBody>
          <a:bodyPr anchor="ctr">
            <a:normAutofit/>
          </a:bodyPr>
          <a:lstStyle/>
          <a:p>
            <a:pPr algn="ctr"/>
            <a:r>
              <a:rPr lang="en-US" sz="4400" dirty="0">
                <a:latin typeface="Arial" panose="020B0604020202020204" pitchFamily="34" charset="0"/>
                <a:cs typeface="Arial" panose="020B0604020202020204" pitchFamily="34" charset="0"/>
              </a:rPr>
              <a:t>Spectrum</a:t>
            </a:r>
          </a:p>
        </p:txBody>
      </p:sp>
      <p:sp>
        <p:nvSpPr>
          <p:cNvPr id="3" name="Content Placeholder 2"/>
          <p:cNvSpPr>
            <a:spLocks noGrp="1"/>
          </p:cNvSpPr>
          <p:nvPr>
            <p:ph idx="1"/>
          </p:nvPr>
        </p:nvSpPr>
        <p:spPr>
          <a:xfrm>
            <a:off x="199919" y="1292074"/>
            <a:ext cx="7979577" cy="5064277"/>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 spectrum of commonly used EM waves is picture on the right.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 all cases, f 𝜆= c, the speed of light. 𝜔 = 2𝛑 f. 𝜔  is called the angular frequency.</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We will be exploring radio transmission for “AM” of frequency around a megahertz (MHz) and “FM” waves around 100 MHz.</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IoT devices, transmitting at less than .25 watts of power, as well as your wireless router, employ unlicensed spectrum at:</a:t>
            </a:r>
          </a:p>
          <a:p>
            <a:pPr marL="800100" lvl="1" indent="-342900" algn="l">
              <a:spcBef>
                <a:spcPts val="400"/>
              </a:spcBef>
              <a:buFont typeface="Arial" panose="020B0604020202020204" pitchFamily="34" charset="0"/>
              <a:buChar char="•"/>
            </a:pPr>
            <a:r>
              <a:rPr lang="en-US" dirty="0">
                <a:latin typeface="Arial" panose="020B0604020202020204" pitchFamily="34" charset="0"/>
                <a:cs typeface="Arial" panose="020B0604020202020204" pitchFamily="34" charset="0"/>
              </a:rPr>
              <a:t>2.4 gigahertz (GHz) – three channel, B, G, and N, and</a:t>
            </a:r>
          </a:p>
          <a:p>
            <a:pPr marL="800100" lvl="1" indent="-342900" algn="l">
              <a:spcBef>
                <a:spcPts val="400"/>
              </a:spcBef>
              <a:buFont typeface="Arial" panose="020B0604020202020204" pitchFamily="34" charset="0"/>
              <a:buChar char="•"/>
            </a:pPr>
            <a:r>
              <a:rPr lang="en-US" dirty="0">
                <a:latin typeface="Arial" panose="020B0604020202020204" pitchFamily="34" charset="0"/>
                <a:cs typeface="Arial" panose="020B0604020202020204" pitchFamily="34" charset="0"/>
              </a:rPr>
              <a:t>5GHz, 23 channels, A, N, and AC.</a:t>
            </a:r>
          </a:p>
          <a:p>
            <a:pPr marL="800100" lvl="1" indent="-342900" algn="l">
              <a:spcBef>
                <a:spcPts val="400"/>
              </a:spcBef>
              <a:buFont typeface="Arial" panose="020B0604020202020204" pitchFamily="34" charset="0"/>
              <a:buChar char="•"/>
            </a:pPr>
            <a:r>
              <a:rPr lang="en-US" dirty="0">
                <a:latin typeface="Arial" panose="020B0604020202020204" pitchFamily="34" charset="0"/>
                <a:cs typeface="Arial" panose="020B0604020202020204" pitchFamily="34" charset="0"/>
              </a:rPr>
              <a:t>933 MHz for toy controllers and off-net IoT radios</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Transmission characteristics vary with frequency</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A Wireless-A device that runs on at 5 GHz can support a maximum data rate of up to 54 Mbps.</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Routers employ a very efficient and error tolerant modulation scheme called Orthogonal Frequency Division Multiplexing (OFDM).</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dirty="0"/>
          </a:p>
        </p:txBody>
      </p:sp>
      <p:pic>
        <p:nvPicPr>
          <p:cNvPr id="4" name="Picture 3">
            <a:extLst>
              <a:ext uri="{FF2B5EF4-FFF2-40B4-BE49-F238E27FC236}">
                <a16:creationId xmlns:a16="http://schemas.microsoft.com/office/drawing/2014/main" id="{20564680-F70C-9743-BD38-9F34C312A8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29519" y="950163"/>
            <a:ext cx="3562562" cy="5406188"/>
          </a:xfrm>
          <a:prstGeom prst="rect">
            <a:avLst/>
          </a:prstGeom>
        </p:spPr>
      </p:pic>
      <p:sp>
        <p:nvSpPr>
          <p:cNvPr id="6" name="TextBox 5">
            <a:extLst>
              <a:ext uri="{FF2B5EF4-FFF2-40B4-BE49-F238E27FC236}">
                <a16:creationId xmlns:a16="http://schemas.microsoft.com/office/drawing/2014/main" id="{4745508D-D859-6541-83EF-54C5E30EFCA9}"/>
              </a:ext>
            </a:extLst>
          </p:cNvPr>
          <p:cNvSpPr txBox="1"/>
          <p:nvPr/>
        </p:nvSpPr>
        <p:spPr>
          <a:xfrm>
            <a:off x="9955161" y="589935"/>
            <a:ext cx="2056973" cy="307777"/>
          </a:xfrm>
          <a:prstGeom prst="rect">
            <a:avLst/>
          </a:prstGeom>
          <a:noFill/>
        </p:spPr>
        <p:txBody>
          <a:bodyPr wrap="none" rtlCol="0">
            <a:spAutoFit/>
          </a:bodyPr>
          <a:lstStyle/>
          <a:p>
            <a:r>
              <a:rPr lang="en-US" sz="1400" dirty="0"/>
              <a:t>Figure from Wikipedia</a:t>
            </a:r>
          </a:p>
        </p:txBody>
      </p:sp>
    </p:spTree>
    <p:extLst>
      <p:ext uri="{BB962C8B-B14F-4D97-AF65-F5344CB8AC3E}">
        <p14:creationId xmlns:p14="http://schemas.microsoft.com/office/powerpoint/2010/main" val="3772728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785" y="215659"/>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Signal loss</a:t>
            </a:r>
            <a:endParaRPr lang="en-US" sz="4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4530" y="1725751"/>
                <a:ext cx="10726110" cy="4630600"/>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The “spreading” loss of a signal as a function of frequency and distance, is, roughly:</a:t>
                </a:r>
              </a:p>
              <a:p>
                <a:pPr marL="800100" lvl="1" indent="-342900" algn="l">
                  <a:spcBef>
                    <a:spcPts val="200"/>
                  </a:spcBef>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𝐿</m:t>
                        </m:r>
                      </m:e>
                      <m:sub>
                        <m:r>
                          <a:rPr lang="en-US" b="0" i="1" smtClean="0">
                            <a:latin typeface="Cambria Math" panose="02040503050406030204" pitchFamily="18" charset="0"/>
                            <a:cs typeface="Arial" panose="020B0604020202020204" pitchFamily="34" charset="0"/>
                          </a:rPr>
                          <m:t>𝑆</m:t>
                        </m:r>
                      </m:sub>
                    </m:sSub>
                    <m:r>
                      <a:rPr lang="en-US" b="0" i="1" smtClean="0">
                        <a:latin typeface="Cambria Math" panose="02040503050406030204" pitchFamily="18" charset="0"/>
                        <a:cs typeface="Arial" panose="020B0604020202020204" pitchFamily="34" charset="0"/>
                      </a:rPr>
                      <m:t>=32.4 </m:t>
                    </m:r>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cs typeface="Arial" panose="020B0604020202020204" pitchFamily="34" charset="0"/>
                          </a:rPr>
                          <m:t>𝑑𝐵</m:t>
                        </m:r>
                      </m:e>
                    </m:d>
                    <m:r>
                      <a:rPr lang="en-US" b="0" i="1" smtClean="0">
                        <a:latin typeface="Cambria Math" panose="02040503050406030204" pitchFamily="18" charset="0"/>
                        <a:cs typeface="Arial" panose="020B0604020202020204" pitchFamily="34" charset="0"/>
                      </a:rPr>
                      <m:t>+20</m:t>
                    </m:r>
                    <m:func>
                      <m:funcPr>
                        <m:ctrlPr>
                          <a:rPr lang="en-US" b="0" i="1" smtClean="0">
                            <a:latin typeface="Cambria Math" panose="02040503050406030204" pitchFamily="18" charset="0"/>
                            <a:cs typeface="Arial" panose="020B0604020202020204" pitchFamily="34" charset="0"/>
                          </a:rPr>
                        </m:ctrlPr>
                      </m:funcPr>
                      <m:fName>
                        <m:r>
                          <m:rPr>
                            <m:sty m:val="p"/>
                          </m:rPr>
                          <a:rPr lang="en-US" b="0" i="0" smtClean="0">
                            <a:latin typeface="Cambria Math" panose="02040503050406030204" pitchFamily="18" charset="0"/>
                            <a:cs typeface="Arial" panose="020B0604020202020204" pitchFamily="34" charset="0"/>
                          </a:rPr>
                          <m:t>log</m:t>
                        </m:r>
                      </m:fName>
                      <m:e>
                        <m:d>
                          <m:dPr>
                            <m:ctrlPr>
                              <a:rPr lang="en-US" b="0" i="1" smtClean="0">
                                <a:latin typeface="Cambria Math" panose="02040503050406030204" pitchFamily="18" charset="0"/>
                                <a:cs typeface="Arial" panose="020B0604020202020204" pitchFamily="34" charset="0"/>
                              </a:rPr>
                            </m:ctrlPr>
                          </m:dPr>
                          <m:e>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𝑓</m:t>
                                </m:r>
                              </m:e>
                              <m:sub>
                                <m:r>
                                  <a:rPr lang="en-US" b="0" i="1" smtClean="0">
                                    <a:latin typeface="Cambria Math" panose="02040503050406030204" pitchFamily="18" charset="0"/>
                                    <a:cs typeface="Arial" panose="020B0604020202020204" pitchFamily="34" charset="0"/>
                                  </a:rPr>
                                  <m:t>𝑀𝐻𝑧</m:t>
                                </m:r>
                              </m:sub>
                            </m:sSub>
                          </m:e>
                        </m:d>
                      </m:e>
                    </m:func>
                    <m:r>
                      <a:rPr lang="en-US" b="0" i="1" smtClean="0">
                        <a:latin typeface="Cambria Math" panose="02040503050406030204" pitchFamily="18" charset="0"/>
                        <a:cs typeface="Arial" panose="020B0604020202020204" pitchFamily="34" charset="0"/>
                      </a:rPr>
                      <m:t>+20 </m:t>
                    </m:r>
                    <m:r>
                      <m:rPr>
                        <m:sty m:val="p"/>
                      </m:rPr>
                      <a:rPr lang="en-US" b="0" i="0" smtClean="0">
                        <a:latin typeface="Cambria Math" panose="02040503050406030204" pitchFamily="18" charset="0"/>
                        <a:cs typeface="Arial" panose="020B0604020202020204" pitchFamily="34" charset="0"/>
                      </a:rPr>
                      <m:t>log</m:t>
                    </m:r>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𝑑</m:t>
                        </m:r>
                      </m:e>
                      <m:sub>
                        <m:r>
                          <a:rPr lang="en-US" b="0" i="1" smtClean="0">
                            <a:latin typeface="Cambria Math" panose="02040503050406030204" pitchFamily="18" charset="0"/>
                            <a:cs typeface="Arial" panose="020B0604020202020204" pitchFamily="34" charset="0"/>
                          </a:rPr>
                          <m:t>𝑘𝑚</m:t>
                        </m:r>
                      </m:sub>
                    </m:sSub>
                    <m:r>
                      <a:rPr lang="en-US" b="0" i="1" smtClean="0">
                        <a:latin typeface="Cambria Math" panose="02040503050406030204" pitchFamily="18" charset="0"/>
                        <a:cs typeface="Arial" panose="020B0604020202020204" pitchFamily="34" charset="0"/>
                      </a:rPr>
                      <m:t>)</m:t>
                    </m:r>
                  </m:oMath>
                </a14:m>
                <a:endParaRPr lang="en-US" dirty="0">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Interaction with the atmosphere adds another 2dB.</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For 2.4 GHz, </a:t>
                </a:r>
                <a14:m>
                  <m:oMath xmlns:m="http://schemas.openxmlformats.org/officeDocument/2006/math">
                    <m:r>
                      <a:rPr lang="en-US" i="1">
                        <a:latin typeface="Cambria Math" panose="02040503050406030204" pitchFamily="18" charset="0"/>
                        <a:cs typeface="Arial" panose="020B0604020202020204" pitchFamily="34" charset="0"/>
                      </a:rPr>
                      <m:t>20</m:t>
                    </m:r>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cs typeface="Arial" panose="020B0604020202020204" pitchFamily="34" charset="0"/>
                          </a:rPr>
                          <m:t>log</m:t>
                        </m:r>
                      </m:fName>
                      <m:e>
                        <m:d>
                          <m:dPr>
                            <m:ctrlPr>
                              <a:rPr lang="en-US" i="1">
                                <a:latin typeface="Cambria Math" panose="02040503050406030204" pitchFamily="18" charset="0"/>
                                <a:cs typeface="Arial" panose="020B0604020202020204" pitchFamily="34" charset="0"/>
                              </a:rPr>
                            </m:ctrlPr>
                          </m:dPr>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𝑓</m:t>
                                </m:r>
                              </m:e>
                              <m:sub>
                                <m:r>
                                  <a:rPr lang="en-US" i="1">
                                    <a:latin typeface="Cambria Math" panose="02040503050406030204" pitchFamily="18" charset="0"/>
                                    <a:cs typeface="Arial" panose="020B0604020202020204" pitchFamily="34" charset="0"/>
                                  </a:rPr>
                                  <m:t>𝑀𝐻𝑧</m:t>
                                </m:r>
                              </m:sub>
                            </m:sSub>
                          </m:e>
                        </m:d>
                        <m:r>
                          <a:rPr lang="en-US" b="0" i="1" smtClean="0">
                            <a:latin typeface="Cambria Math" panose="02040503050406030204" pitchFamily="18" charset="0"/>
                            <a:cs typeface="Arial" panose="020B0604020202020204" pitchFamily="34" charset="0"/>
                          </a:rPr>
                          <m:t>=67.6 </m:t>
                        </m:r>
                        <m:r>
                          <a:rPr lang="en-US" b="0" i="1" smtClean="0">
                            <a:latin typeface="Cambria Math" panose="02040503050406030204" pitchFamily="18" charset="0"/>
                            <a:cs typeface="Arial" panose="020B0604020202020204" pitchFamily="34" charset="0"/>
                          </a:rPr>
                          <m:t>𝑑𝐵</m:t>
                        </m:r>
                      </m:e>
                    </m:func>
                  </m:oMath>
                </a14:m>
                <a:endParaRPr lang="en-US" dirty="0">
                  <a:latin typeface="Arial" panose="020B0604020202020204" pitchFamily="34" charset="0"/>
                  <a:cs typeface="Arial" panose="020B0604020202020204" pitchFamily="34" charset="0"/>
                </a:endParaRP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At the receiver,</a:t>
                </a:r>
              </a:p>
              <a:p>
                <a:pPr marL="800100" lvl="1" indent="-342900" algn="l">
                  <a:spcBef>
                    <a:spcPts val="200"/>
                  </a:spcBef>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𝑃</m:t>
                        </m:r>
                      </m:e>
                      <m:sub>
                        <m:r>
                          <a:rPr lang="en-US" b="0" i="1" smtClean="0">
                            <a:latin typeface="Cambria Math" panose="02040503050406030204" pitchFamily="18" charset="0"/>
                            <a:cs typeface="Arial" panose="020B0604020202020204" pitchFamily="34" charset="0"/>
                          </a:rPr>
                          <m:t>𝑅</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𝑃</m:t>
                        </m:r>
                      </m:e>
                      <m:sub>
                        <m:r>
                          <a:rPr lang="en-US" b="0" i="1" smtClean="0">
                            <a:latin typeface="Cambria Math" panose="02040503050406030204" pitchFamily="18" charset="0"/>
                            <a:cs typeface="Arial" panose="020B0604020202020204" pitchFamily="34" charset="0"/>
                          </a:rPr>
                          <m:t>𝑇</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𝐺</m:t>
                        </m:r>
                      </m:e>
                      <m:sub>
                        <m:r>
                          <a:rPr lang="en-US" b="0" i="1" smtClean="0">
                            <a:latin typeface="Cambria Math" panose="02040503050406030204" pitchFamily="18" charset="0"/>
                            <a:cs typeface="Arial" panose="020B0604020202020204" pitchFamily="34" charset="0"/>
                          </a:rPr>
                          <m:t>𝑇</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𝐺</m:t>
                        </m:r>
                      </m:e>
                      <m:sub>
                        <m:r>
                          <a:rPr lang="en-US" b="0" i="1" smtClean="0">
                            <a:latin typeface="Cambria Math" panose="02040503050406030204" pitchFamily="18" charset="0"/>
                            <a:cs typeface="Arial" panose="020B0604020202020204" pitchFamily="34" charset="0"/>
                          </a:rPr>
                          <m:t>𝑅</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𝐿</m:t>
                        </m:r>
                      </m:e>
                      <m:sub>
                        <m:r>
                          <a:rPr lang="en-US" b="0" i="1" smtClean="0">
                            <a:latin typeface="Cambria Math" panose="02040503050406030204" pitchFamily="18" charset="0"/>
                            <a:cs typeface="Arial" panose="020B0604020202020204" pitchFamily="34" charset="0"/>
                          </a:rPr>
                          <m:t>𝑆</m:t>
                        </m:r>
                      </m:sub>
                    </m:sSub>
                  </m:oMath>
                </a14:m>
                <a:endParaRPr lang="en-US" dirty="0">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For example, if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𝑃</m:t>
                        </m:r>
                      </m:e>
                      <m:sub>
                        <m:r>
                          <a:rPr lang="en-US" b="0" i="1" smtClean="0">
                            <a:latin typeface="Cambria Math" panose="02040503050406030204" pitchFamily="18" charset="0"/>
                            <a:cs typeface="Arial" panose="020B0604020202020204" pitchFamily="34" charset="0"/>
                          </a:rPr>
                          <m:t>𝑇</m:t>
                        </m:r>
                      </m:sub>
                    </m:sSub>
                    <m:r>
                      <a:rPr lang="en-US" b="0" i="1" smtClean="0">
                        <a:latin typeface="Cambria Math" panose="02040503050406030204" pitchFamily="18" charset="0"/>
                        <a:cs typeface="Arial" panose="020B0604020202020204" pitchFamily="34" charset="0"/>
                      </a:rPr>
                      <m:t>=30</m:t>
                    </m:r>
                    <m:r>
                      <a:rPr lang="en-US" b="0" i="1" smtClean="0">
                        <a:latin typeface="Cambria Math" panose="02040503050406030204" pitchFamily="18" charset="0"/>
                        <a:cs typeface="Arial" panose="020B0604020202020204" pitchFamily="34" charset="0"/>
                      </a:rPr>
                      <m:t>𝑑𝐵𝑚</m:t>
                    </m:r>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𝐺</m:t>
                        </m:r>
                      </m:e>
                      <m:sub>
                        <m:r>
                          <a:rPr lang="en-US" b="0" i="1" smtClean="0">
                            <a:latin typeface="Cambria Math" panose="02040503050406030204" pitchFamily="18" charset="0"/>
                            <a:cs typeface="Arial" panose="020B0604020202020204" pitchFamily="34" charset="0"/>
                          </a:rPr>
                          <m:t>𝑇</m:t>
                        </m:r>
                        <m:r>
                          <a:rPr lang="en-US" b="0" i="1" smtClean="0">
                            <a:latin typeface="Cambria Math" panose="02040503050406030204" pitchFamily="18" charset="0"/>
                            <a:cs typeface="Arial" panose="020B0604020202020204" pitchFamily="34" charset="0"/>
                          </a:rPr>
                          <m:t> </m:t>
                        </m:r>
                      </m:sub>
                    </m:sSub>
                    <m:r>
                      <a:rPr lang="en-US" b="0" i="1" smtClean="0">
                        <a:latin typeface="Cambria Math" panose="02040503050406030204" pitchFamily="18" charset="0"/>
                        <a:cs typeface="Arial" panose="020B0604020202020204" pitchFamily="34" charset="0"/>
                      </a:rPr>
                      <m:t>=10</m:t>
                    </m:r>
                    <m:r>
                      <a:rPr lang="en-US" b="0" i="1" smtClean="0">
                        <a:latin typeface="Cambria Math" panose="02040503050406030204" pitchFamily="18" charset="0"/>
                        <a:cs typeface="Arial" panose="020B0604020202020204" pitchFamily="34" charset="0"/>
                      </a:rPr>
                      <m:t>𝑑𝐵</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𝐺</m:t>
                        </m:r>
                      </m:e>
                      <m:sub>
                        <m:r>
                          <a:rPr lang="en-US" b="0" i="1" smtClean="0">
                            <a:latin typeface="Cambria Math" panose="02040503050406030204" pitchFamily="18" charset="0"/>
                            <a:cs typeface="Arial" panose="020B0604020202020204" pitchFamily="34" charset="0"/>
                          </a:rPr>
                          <m:t>𝑅</m:t>
                        </m:r>
                      </m:sub>
                    </m:sSub>
                    <m:r>
                      <a:rPr lang="en-US" b="0" i="1" smtClean="0">
                        <a:latin typeface="Cambria Math" panose="02040503050406030204" pitchFamily="18" charset="0"/>
                        <a:cs typeface="Arial" panose="020B0604020202020204" pitchFamily="34" charset="0"/>
                      </a:rPr>
                      <m:t>=3</m:t>
                    </m:r>
                    <m:r>
                      <a:rPr lang="en-US" b="0" i="1" smtClean="0">
                        <a:latin typeface="Cambria Math" panose="02040503050406030204" pitchFamily="18" charset="0"/>
                        <a:cs typeface="Arial" panose="020B0604020202020204" pitchFamily="34" charset="0"/>
                      </a:rPr>
                      <m:t>𝑑𝐵</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𝑃</m:t>
                        </m:r>
                      </m:e>
                      <m:sub>
                        <m:r>
                          <a:rPr lang="en-US" b="0" i="1" smtClean="0">
                            <a:latin typeface="Cambria Math" panose="02040503050406030204" pitchFamily="18" charset="0"/>
                            <a:cs typeface="Arial" panose="020B0604020202020204" pitchFamily="34" charset="0"/>
                          </a:rPr>
                          <m:t>𝑅</m:t>
                        </m:r>
                      </m:sub>
                    </m:sSub>
                    <m:r>
                      <a:rPr lang="en-US" b="0" i="1" smtClean="0">
                        <a:latin typeface="Cambria Math" panose="02040503050406030204" pitchFamily="18" charset="0"/>
                        <a:cs typeface="Arial" panose="020B0604020202020204" pitchFamily="34" charset="0"/>
                      </a:rPr>
                      <m:t>=</m:t>
                    </m:r>
                    <m:r>
                      <a:rPr lang="en-US" b="0" i="0" smtClean="0">
                        <a:latin typeface="Cambria Math" panose="02040503050406030204" pitchFamily="18" charset="0"/>
                        <a:cs typeface="Arial" panose="020B0604020202020204" pitchFamily="34" charset="0"/>
                      </a:rPr>
                      <m:t>−59</m:t>
                    </m:r>
                    <m:r>
                      <m:rPr>
                        <m:sty m:val="p"/>
                      </m:rPr>
                      <a:rPr lang="en-US" b="0" i="0" smtClean="0">
                        <a:latin typeface="Cambria Math" panose="02040503050406030204" pitchFamily="18" charset="0"/>
                        <a:cs typeface="Arial" panose="020B0604020202020204" pitchFamily="34" charset="0"/>
                      </a:rPr>
                      <m:t>dBm</m:t>
                    </m:r>
                  </m:oMath>
                </a14:m>
                <a:r>
                  <a:rPr lang="en-US" dirty="0">
                    <a:latin typeface="Arial" panose="020B0604020202020204" pitchFamily="34" charset="0"/>
                    <a:cs typeface="Arial" panose="020B0604020202020204" pitchFamily="34" charset="0"/>
                  </a:rPr>
                  <a:t>, so </a:t>
                </a:r>
                <a14:m>
                  <m:oMath xmlns:m="http://schemas.openxmlformats.org/officeDocument/2006/math">
                    <m:f>
                      <m:fPr>
                        <m:ctrlPr>
                          <a:rPr lang="en-US" i="1" smtClean="0">
                            <a:latin typeface="Cambria Math" panose="02040503050406030204" pitchFamily="18" charset="0"/>
                            <a:cs typeface="Arial" panose="020B0604020202020204" pitchFamily="34" charset="0"/>
                          </a:rPr>
                        </m:ctrlPr>
                      </m:fPr>
                      <m:num>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𝑃</m:t>
                            </m:r>
                          </m:e>
                          <m:sub>
                            <m:r>
                              <a:rPr lang="en-US" b="0" i="1" smtClean="0">
                                <a:latin typeface="Cambria Math" panose="02040503050406030204" pitchFamily="18" charset="0"/>
                                <a:cs typeface="Arial" panose="020B0604020202020204" pitchFamily="34" charset="0"/>
                              </a:rPr>
                              <m:t>𝑅</m:t>
                            </m:r>
                          </m:sub>
                        </m:sSub>
                      </m:num>
                      <m:den>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𝑃</m:t>
                            </m:r>
                          </m:e>
                          <m:sub>
                            <m:r>
                              <a:rPr lang="en-US" b="0" i="1" smtClean="0">
                                <a:latin typeface="Cambria Math" panose="02040503050406030204" pitchFamily="18" charset="0"/>
                                <a:cs typeface="Arial" panose="020B0604020202020204" pitchFamily="34" charset="0"/>
                              </a:rPr>
                              <m:t>𝑇</m:t>
                            </m:r>
                          </m:sub>
                        </m:sSub>
                      </m:den>
                    </m:f>
                    <m:r>
                      <a:rPr lang="en-US" b="0" i="1" smtClean="0">
                        <a:latin typeface="Cambria Math" panose="02040503050406030204" pitchFamily="18" charset="0"/>
                        <a:cs typeface="Arial" panose="020B0604020202020204" pitchFamily="34" charset="0"/>
                      </a:rPr>
                      <m:t>= </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10</m:t>
                        </m:r>
                      </m:e>
                      <m:sup>
                        <m:r>
                          <a:rPr lang="en-US" b="0" i="1" smtClean="0">
                            <a:latin typeface="Cambria Math" panose="02040503050406030204" pitchFamily="18" charset="0"/>
                            <a:cs typeface="Arial" panose="020B0604020202020204" pitchFamily="34" charset="0"/>
                          </a:rPr>
                          <m:t>−5.9</m:t>
                        </m:r>
                      </m:sup>
                    </m:sSup>
                    <m:r>
                      <m:rPr>
                        <m:sty m:val="p"/>
                      </m:rPr>
                      <a:rPr lang="en-US" b="0" i="0" smtClean="0">
                        <a:latin typeface="Cambria Math" panose="02040503050406030204" pitchFamily="18" charset="0"/>
                        <a:cs typeface="Arial" panose="020B0604020202020204" pitchFamily="34" charset="0"/>
                      </a:rPr>
                      <m:t>dBm</m:t>
                    </m:r>
                    <m:r>
                      <a:rPr lang="en-US" b="0" i="0"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dBm is referenced to power in milliwatts. That is, </a:t>
                </a:r>
                <a14:m>
                  <m:oMath xmlns:m="http://schemas.openxmlformats.org/officeDocument/2006/math">
                    <m:r>
                      <a:rPr lang="en-US" b="0" i="1" smtClean="0">
                        <a:latin typeface="Cambria Math" panose="02040503050406030204" pitchFamily="18" charset="0"/>
                        <a:cs typeface="Arial" panose="020B0604020202020204" pitchFamily="34" charset="0"/>
                      </a:rPr>
                      <m:t>10</m:t>
                    </m:r>
                    <m:r>
                      <m:rPr>
                        <m:sty m:val="p"/>
                      </m:rPr>
                      <a:rPr lang="en-US" b="0" i="0" smtClean="0">
                        <a:latin typeface="Cambria Math" panose="02040503050406030204" pitchFamily="18" charset="0"/>
                        <a:cs typeface="Arial" panose="020B0604020202020204" pitchFamily="34" charset="0"/>
                      </a:rPr>
                      <m:t>log</m:t>
                    </m:r>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𝑃</m:t>
                        </m:r>
                      </m:num>
                      <m:den>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10</m:t>
                            </m:r>
                          </m:e>
                          <m:sup>
                            <m:r>
                              <a:rPr lang="en-US" b="0" i="1" smtClean="0">
                                <a:latin typeface="Cambria Math" panose="02040503050406030204" pitchFamily="18" charset="0"/>
                                <a:cs typeface="Arial" panose="020B0604020202020204" pitchFamily="34" charset="0"/>
                              </a:rPr>
                              <m:t>−3</m:t>
                            </m:r>
                          </m:sup>
                        </m:sSup>
                      </m:den>
                    </m:f>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so</a:t>
                </a:r>
                <a14:m>
                  <m:oMath xmlns:m="http://schemas.openxmlformats.org/officeDocument/2006/math">
                    <m:r>
                      <a:rPr lang="en-US" b="0" i="0" smtClean="0">
                        <a:latin typeface="Cambria Math" panose="02040503050406030204" pitchFamily="18" charset="0"/>
                        <a:cs typeface="Arial" panose="020B0604020202020204" pitchFamily="34" charset="0"/>
                      </a:rPr>
                      <m:t> </m:t>
                    </m:r>
                    <m:r>
                      <a:rPr lang="en-US" i="1">
                        <a:latin typeface="Cambria Math" panose="02040503050406030204" pitchFamily="18" charset="0"/>
                        <a:cs typeface="Arial" panose="020B0604020202020204" pitchFamily="34" charset="0"/>
                      </a:rPr>
                      <m:t>30</m:t>
                    </m:r>
                    <m:r>
                      <a:rPr lang="en-US" i="1">
                        <a:latin typeface="Cambria Math" panose="02040503050406030204" pitchFamily="18" charset="0"/>
                        <a:cs typeface="Arial" panose="020B0604020202020204" pitchFamily="34" charset="0"/>
                      </a:rPr>
                      <m:t>𝑑𝐵𝑚</m:t>
                    </m:r>
                  </m:oMath>
                </a14:m>
                <a:r>
                  <a:rPr lang="en-US" dirty="0">
                    <a:latin typeface="Arial" panose="020B0604020202020204" pitchFamily="34" charset="0"/>
                    <a:cs typeface="Arial" panose="020B0604020202020204" pitchFamily="34" charset="0"/>
                  </a:rPr>
                  <a:t> means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𝑃</m:t>
                        </m:r>
                      </m:e>
                      <m:sub>
                        <m:r>
                          <a:rPr lang="en-US" i="1">
                            <a:latin typeface="Cambria Math" panose="02040503050406030204" pitchFamily="18" charset="0"/>
                            <a:cs typeface="Arial" panose="020B0604020202020204" pitchFamily="34" charset="0"/>
                          </a:rPr>
                          <m:t>𝑇</m:t>
                        </m:r>
                      </m:sub>
                    </m:sSub>
                  </m:oMath>
                </a14:m>
                <a:r>
                  <a:rPr lang="en-US" dirty="0">
                    <a:latin typeface="Arial" panose="020B0604020202020204" pitchFamily="34" charset="0"/>
                    <a:cs typeface="Arial" panose="020B0604020202020204" pitchFamily="34" charset="0"/>
                  </a:rPr>
                  <a:t> is 1 watt.</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We see the power of the signal at the receiver is about 1.25 microwatts.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The gains at the receiver and transmitter are characteristics of their antennas.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4530" y="1725751"/>
                <a:ext cx="10726110" cy="4630600"/>
              </a:xfrm>
              <a:blipFill>
                <a:blip r:embed="rId3"/>
                <a:stretch>
                  <a:fillRect l="-473" t="-10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40</a:t>
            </a:fld>
            <a:endParaRPr lang="en-US" dirty="0"/>
          </a:p>
        </p:txBody>
      </p:sp>
    </p:spTree>
    <p:extLst>
      <p:ext uri="{BB962C8B-B14F-4D97-AF65-F5344CB8AC3E}">
        <p14:creationId xmlns:p14="http://schemas.microsoft.com/office/powerpoint/2010/main" val="759186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208" y="90399"/>
            <a:ext cx="11774465" cy="868362"/>
          </a:xfrm>
        </p:spPr>
        <p:txBody>
          <a:bodyPr anchor="ctr">
            <a:normAutofit/>
          </a:bodyPr>
          <a:lstStyle/>
          <a:p>
            <a:pPr algn="ctr"/>
            <a:r>
              <a:rPr lang="en-US" sz="4400" dirty="0">
                <a:latin typeface="Arial" panose="020B0604020202020204" pitchFamily="34" charset="0"/>
                <a:cs typeface="Arial" panose="020B0604020202020204" pitchFamily="34" charset="0"/>
              </a:rPr>
              <a:t>Receiver sensitivity</a:t>
            </a:r>
            <a:endParaRPr lang="en-US" sz="4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226" y="1623800"/>
                <a:ext cx="10581548" cy="4358761"/>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The receiver sensitivity is the power of the weakest signal the receiver can reliably receive.</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a crystal receiver with a pre-amp,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𝑆</m:t>
                        </m:r>
                      </m:e>
                      <m:sub>
                        <m:r>
                          <a:rPr lang="en-US" sz="2000" b="0" i="1" smtClean="0">
                            <a:latin typeface="Cambria Math" panose="02040503050406030204" pitchFamily="18" charset="0"/>
                            <a:cs typeface="Arial" panose="020B0604020202020204" pitchFamily="34" charset="0"/>
                          </a:rPr>
                          <m:t>𝑚𝑎𝑥</m:t>
                        </m:r>
                      </m:sub>
                    </m:sSub>
                    <m:r>
                      <a:rPr lang="en-US" sz="2000" b="0" i="1" smtClean="0">
                        <a:latin typeface="Cambria Math" panose="02040503050406030204" pitchFamily="18" charset="0"/>
                        <a:cs typeface="Arial" panose="020B0604020202020204" pitchFamily="34" charset="0"/>
                      </a:rPr>
                      <m:t>=−114 </m:t>
                    </m:r>
                    <m:r>
                      <a:rPr lang="en-US" sz="2000" b="0" i="1" smtClean="0">
                        <a:latin typeface="Cambria Math" panose="02040503050406030204" pitchFamily="18" charset="0"/>
                        <a:cs typeface="Arial" panose="020B0604020202020204" pitchFamily="34" charset="0"/>
                      </a:rPr>
                      <m:t>𝑑𝐵𝑚</m:t>
                    </m:r>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𝑃𝐴</m:t>
                        </m:r>
                      </m:sub>
                    </m:sSub>
                    <m:r>
                      <a:rPr lang="en-US" sz="2000" b="0" i="1" smtClean="0">
                        <a:latin typeface="Cambria Math" panose="02040503050406030204" pitchFamily="18" charset="0"/>
                        <a:cs typeface="Arial" panose="020B0604020202020204" pitchFamily="34" charset="0"/>
                      </a:rPr>
                      <m:t>+10</m:t>
                    </m:r>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log</m:t>
                        </m:r>
                      </m:fName>
                      <m:e>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cs typeface="Arial" panose="020B0604020202020204" pitchFamily="34" charset="0"/>
                                  </a:rPr>
                                  <m:t>𝑒</m:t>
                                </m:r>
                              </m:sub>
                            </m:sSub>
                          </m:e>
                        </m:d>
                      </m:e>
                    </m:func>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𝑆𝑁𝑅</m:t>
                    </m:r>
                  </m:oMath>
                </a14:m>
                <a:r>
                  <a:rPr lang="en-US" sz="2000" dirty="0">
                    <a:latin typeface="Arial" panose="020B0604020202020204" pitchFamily="34" charset="0"/>
                    <a:cs typeface="Arial" panose="020B0604020202020204" pitchFamily="34" charset="0"/>
                  </a:rPr>
                  <a:t>.</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B</a:t>
                </a:r>
                <a:r>
                  <a:rPr lang="en-US" baseline="-25000" dirty="0">
                    <a:latin typeface="Arial" panose="020B0604020202020204" pitchFamily="34" charset="0"/>
                    <a:cs typeface="Arial" panose="020B0604020202020204" pitchFamily="34" charset="0"/>
                  </a:rPr>
                  <a:t>e</a:t>
                </a:r>
                <a:r>
                  <a:rPr lang="en-US" dirty="0">
                    <a:latin typeface="Arial" panose="020B0604020202020204" pitchFamily="34" charset="0"/>
                    <a:cs typeface="Arial" panose="020B0604020202020204" pitchFamily="34" charset="0"/>
                  </a:rPr>
                  <a:t> is the effective bandwidth</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N</a:t>
                </a:r>
                <a:r>
                  <a:rPr lang="en-US" baseline="-25000" dirty="0">
                    <a:latin typeface="Arial" panose="020B0604020202020204" pitchFamily="34" charset="0"/>
                    <a:cs typeface="Arial" panose="020B0604020202020204" pitchFamily="34" charset="0"/>
                  </a:rPr>
                  <a:t>PA</a:t>
                </a:r>
                <a:r>
                  <a:rPr lang="en-US" dirty="0">
                    <a:latin typeface="Arial" panose="020B0604020202020204" pitchFamily="34" charset="0"/>
                    <a:cs typeface="Arial" panose="020B0604020202020204" pitchFamily="34" charset="0"/>
                  </a:rPr>
                  <a:t> is the pre-amp noise (in dB)</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SNR is the minimum required signal to noise ratio for the receiver per frequency bandwidth.  This is about 6 dB for a good receiver.</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There is always background thermal noise (kTB) and often other noise.  Thermal noise is about -114dB/MHz at about room temperature.  So for example if the receiver bandwidth is about 100KHz, it’s best thermal noise is about -124 dBm.</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the receiver is not “ideal” there is additional noise measured by the “noise figure,” N</a:t>
                </a:r>
                <a:r>
                  <a:rPr lang="en-US" sz="2000" baseline="-25000" dirty="0">
                    <a:latin typeface="Arial" panose="020B0604020202020204" pitchFamily="34" charset="0"/>
                    <a:cs typeface="Arial" panose="020B0604020202020204" pitchFamily="34" charset="0"/>
                  </a:rPr>
                  <a:t>F</a:t>
                </a:r>
                <a:r>
                  <a:rPr lang="en-US" sz="2000" dirty="0">
                    <a:latin typeface="Arial" panose="020B0604020202020204" pitchFamily="34" charset="0"/>
                    <a:cs typeface="Arial" panose="020B0604020202020204" pitchFamily="34" charset="0"/>
                  </a:rPr>
                  <a:t>.</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Given the receiver receiver sensitivity and the signal loss, we can calculate the required power for a transmitter which can receive the given modulated signal.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226" y="1623800"/>
                <a:ext cx="10581548" cy="4358761"/>
              </a:xfrm>
              <a:blipFill>
                <a:blip r:embed="rId3"/>
                <a:stretch>
                  <a:fillRect l="-359" t="-1163" r="-3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41</a:t>
            </a:fld>
            <a:endParaRPr lang="en-US" dirty="0"/>
          </a:p>
        </p:txBody>
      </p:sp>
    </p:spTree>
    <p:extLst>
      <p:ext uri="{BB962C8B-B14F-4D97-AF65-F5344CB8AC3E}">
        <p14:creationId xmlns:p14="http://schemas.microsoft.com/office/powerpoint/2010/main" val="3366803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785" y="215659"/>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Jamming</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55703" y="1646238"/>
            <a:ext cx="10680594" cy="4710113"/>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Jamming seeks to interfere with an intended signal by presenting a higher power signal at the location of the receiver.</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Jammers may try to completely prevent reception or modify received signals.  GPS deception is an example of signal modification.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Power is a critical characteristic in jamming a receiver and efficient steering of available power.</a:t>
            </a:r>
          </a:p>
          <a:p>
            <a:pPr marL="342900" indent="-342900" algn="l">
              <a:spcBef>
                <a:spcPts val="400"/>
              </a:spcBef>
              <a:buFont typeface="Arial" panose="020B0604020202020204" pitchFamily="34" charset="0"/>
              <a:buChar char="•"/>
            </a:pPr>
            <a:r>
              <a:rPr lang="en-US" sz="2000" dirty="0">
                <a:latin typeface="Arial" charset="0"/>
                <a:cs typeface="Arial" charset="0"/>
              </a:rPr>
              <a:t>There are several anti-jamming techniques: spread spectrum and frequency hopping can be employed to prevent an prospective jammer from targeting a frequency range.</a:t>
            </a:r>
          </a:p>
          <a:p>
            <a:pPr marL="342900" indent="-342900" algn="l">
              <a:spcBef>
                <a:spcPts val="400"/>
              </a:spcBef>
              <a:buFont typeface="Arial" panose="020B0604020202020204" pitchFamily="34" charset="0"/>
              <a:buChar char="•"/>
            </a:pPr>
            <a:r>
              <a:rPr lang="en-US" sz="2000" dirty="0">
                <a:latin typeface="Arial" charset="0"/>
                <a:cs typeface="Arial" charset="0"/>
              </a:rPr>
              <a:t>Receivers can try to use antenna directionality to preferentially receive signals from a particular direction.</a:t>
            </a:r>
          </a:p>
          <a:p>
            <a:pPr marL="342900" indent="-342900" algn="l">
              <a:spcBef>
                <a:spcPts val="400"/>
              </a:spcBef>
              <a:buFont typeface="Arial" panose="020B0604020202020204" pitchFamily="34" charset="0"/>
              <a:buChar char="•"/>
            </a:pPr>
            <a:r>
              <a:rPr lang="en-US" sz="2000" dirty="0">
                <a:latin typeface="Arial" charset="0"/>
                <a:cs typeface="Arial" charset="0"/>
              </a:rPr>
              <a:t>With 802.11, use of encryption and cryptographic integrity protection can lessen the impact of eavesdropping; however, routing and destination is still visible in most schemes.   If you encrypt, you’d better do key management correctly.</a:t>
            </a: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dirty="0"/>
          </a:p>
        </p:txBody>
      </p:sp>
    </p:spTree>
    <p:extLst>
      <p:ext uri="{BB962C8B-B14F-4D97-AF65-F5344CB8AC3E}">
        <p14:creationId xmlns:p14="http://schemas.microsoft.com/office/powerpoint/2010/main" val="292482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785" y="215659"/>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Jamming ODFM</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36269" y="1754098"/>
            <a:ext cx="10486545" cy="4888243"/>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 critical factor in jamming is the power at the receiver passband(s).  This depends on the geometry of the jammer transmission(s), the real transmitters(s) and the receiver as well as their power.  These together with the frequency determines the jamming effectiveness.</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Recall ODFM has multiple channels encoding the signal and we need to jam enough of them to interfere with communications.</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By the way, if we present a jamming signal of significantly more power, we may be able to introduce a “false signal” and take over the channel rather than merely blocking 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dirty="0"/>
          </a:p>
        </p:txBody>
      </p:sp>
    </p:spTree>
    <p:extLst>
      <p:ext uri="{BB962C8B-B14F-4D97-AF65-F5344CB8AC3E}">
        <p14:creationId xmlns:p14="http://schemas.microsoft.com/office/powerpoint/2010/main" val="2019683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84" y="215659"/>
            <a:ext cx="11155807" cy="868362"/>
          </a:xfrm>
        </p:spPr>
        <p:txBody>
          <a:bodyPr anchor="ctr">
            <a:normAutofit/>
          </a:bodyPr>
          <a:lstStyle/>
          <a:p>
            <a:pPr algn="ctr"/>
            <a:r>
              <a:rPr lang="en-US" sz="4400" dirty="0">
                <a:latin typeface="Arial" panose="020B0604020202020204" pitchFamily="34" charset="0"/>
                <a:cs typeface="Arial" panose="020B0604020202020204" pitchFamily="34" charset="0"/>
              </a:rPr>
              <a:t>Array of coherent sources</a:t>
            </a:r>
            <a:endParaRPr lang="en-US" sz="4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3490" y="1463984"/>
                <a:ext cx="8024306" cy="4537118"/>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Suppose we have n equally spaced oscillator with phase delay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𝛼</m:t>
                    </m:r>
                  </m:oMath>
                </a14:m>
                <a:r>
                  <a:rPr lang="en-US" sz="2000" dirty="0">
                    <a:latin typeface="Arial" panose="020B0604020202020204" pitchFamily="34" charset="0"/>
                    <a:cs typeface="Arial" panose="020B0604020202020204" pitchFamily="34" charset="0"/>
                  </a:rPr>
                  <a:t> between successive emitters as depicted on the right, and a point, P far away.  The received signal is:</a:t>
                </a: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𝑅</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𝐴</m:t>
                    </m:r>
                    <m:d>
                      <m:dPr>
                        <m:begChr m:val="["/>
                        <m:endChr m:val="]"/>
                        <m:ctrlPr>
                          <a:rPr lang="en-US" b="0" i="1" smtClean="0">
                            <a:latin typeface="Cambria Math" panose="02040503050406030204" pitchFamily="18" charset="0"/>
                            <a:cs typeface="Arial" panose="020B0604020202020204" pitchFamily="34" charset="0"/>
                          </a:rPr>
                        </m:ctrlPr>
                      </m:dPr>
                      <m:e>
                        <m:func>
                          <m:funcPr>
                            <m:ctrlPr>
                              <a:rPr lang="en-US" b="0" i="1" smtClean="0">
                                <a:latin typeface="Cambria Math" panose="02040503050406030204" pitchFamily="18" charset="0"/>
                                <a:cs typeface="Arial" panose="020B0604020202020204" pitchFamily="34" charset="0"/>
                              </a:rPr>
                            </m:ctrlPr>
                          </m:funcPr>
                          <m:fName>
                            <m:r>
                              <m:rPr>
                                <m:sty m:val="p"/>
                              </m:rPr>
                              <a:rPr lang="en-US" b="0" i="0" smtClean="0">
                                <a:latin typeface="Cambria Math" panose="02040503050406030204" pitchFamily="18" charset="0"/>
                                <a:cs typeface="Arial" panose="020B0604020202020204" pitchFamily="34" charset="0"/>
                              </a:rPr>
                              <m:t>cos</m:t>
                            </m:r>
                          </m:fName>
                          <m:e>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𝜔</m:t>
                                </m:r>
                                <m:r>
                                  <a:rPr lang="en-US" b="0" i="1" smtClean="0">
                                    <a:latin typeface="Cambria Math" panose="02040503050406030204" pitchFamily="18" charset="0"/>
                                    <a:ea typeface="Cambria Math" panose="02040503050406030204" pitchFamily="18" charset="0"/>
                                    <a:cs typeface="Arial" panose="020B0604020202020204" pitchFamily="34" charset="0"/>
                                  </a:rPr>
                                  <m:t>𝑡</m:t>
                                </m:r>
                              </m:e>
                            </m:d>
                          </m:e>
                        </m:func>
                        <m:r>
                          <a:rPr lang="en-US" b="0" i="1" smtClean="0">
                            <a:latin typeface="Cambria Math" panose="02040503050406030204" pitchFamily="18" charset="0"/>
                            <a:ea typeface="Cambria Math" panose="02040503050406030204" pitchFamily="18" charset="0"/>
                            <a:cs typeface="Arial" panose="020B0604020202020204" pitchFamily="34" charset="0"/>
                          </a:rPr>
                          <m:t>+</m:t>
                        </m:r>
                        <m:func>
                          <m:funcPr>
                            <m:ctrlPr>
                              <a:rPr lang="en-US" i="1" smtClean="0">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cs typeface="Arial" panose="020B0604020202020204" pitchFamily="34" charset="0"/>
                              </a:rPr>
                              <m:t>cos</m:t>
                            </m:r>
                          </m:fName>
                          <m:e>
                            <m:d>
                              <m:dPr>
                                <m:ctrlPr>
                                  <a:rPr lang="en-US" i="1">
                                    <a:latin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𝜔</m:t>
                                </m:r>
                                <m:r>
                                  <a:rPr lang="en-US" i="1">
                                    <a:latin typeface="Cambria Math" panose="02040503050406030204" pitchFamily="18" charset="0"/>
                                    <a:ea typeface="Cambria Math" panose="02040503050406030204" pitchFamily="18" charset="0"/>
                                    <a:cs typeface="Arial" panose="020B0604020202020204" pitchFamily="34" charset="0"/>
                                  </a:rPr>
                                  <m:t>𝑡</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𝛼</m:t>
                                </m:r>
                              </m:e>
                            </m:d>
                            <m:r>
                              <a:rPr lang="en-US"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i="1">
                                        <a:latin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𝜔</m:t>
                                    </m:r>
                                    <m:r>
                                      <a:rPr lang="en-US" i="1">
                                        <a:latin typeface="Cambria Math" panose="02040503050406030204" pitchFamily="18" charset="0"/>
                                        <a:ea typeface="Cambria Math" panose="02040503050406030204" pitchFamily="18" charset="0"/>
                                        <a:cs typeface="Arial" panose="020B0604020202020204" pitchFamily="34" charset="0"/>
                                      </a:rPr>
                                      <m:t>𝑡</m:t>
                                    </m:r>
                                    <m:r>
                                      <a:rPr lang="en-US" i="1">
                                        <a:latin typeface="Cambria Math" panose="02040503050406030204" pitchFamily="18" charset="0"/>
                                        <a:ea typeface="Cambria Math" panose="02040503050406030204" pitchFamily="18" charset="0"/>
                                        <a:cs typeface="Arial" panose="020B0604020202020204" pitchFamily="34" charset="0"/>
                                      </a:rPr>
                                      <m:t>+</m:t>
                                    </m:r>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𝑛</m:t>
                                        </m:r>
                                        <m:r>
                                          <a:rPr lang="en-US" b="0" i="1" smtClean="0">
                                            <a:latin typeface="Cambria Math" panose="02040503050406030204" pitchFamily="18" charset="0"/>
                                            <a:ea typeface="Cambria Math" panose="02040503050406030204" pitchFamily="18" charset="0"/>
                                            <a:cs typeface="Arial" panose="020B0604020202020204" pitchFamily="34" charset="0"/>
                                          </a:rPr>
                                          <m:t>−1</m:t>
                                        </m:r>
                                      </m:e>
                                    </m:d>
                                    <m:r>
                                      <a:rPr lang="en-US" i="1">
                                        <a:latin typeface="Cambria Math" panose="02040503050406030204" pitchFamily="18" charset="0"/>
                                        <a:ea typeface="Cambria Math" panose="02040503050406030204" pitchFamily="18" charset="0"/>
                                        <a:cs typeface="Arial" panose="020B0604020202020204" pitchFamily="34" charset="0"/>
                                      </a:rPr>
                                      <m:t>𝛼</m:t>
                                    </m:r>
                                  </m:e>
                                </m:d>
                              </m:e>
                            </m:func>
                          </m:e>
                        </m:func>
                      </m:e>
                    </m:d>
                  </m:oMath>
                </a14:m>
                <a:endParaRPr lang="en-US" b="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R resolves into an oscillating signal times an amplitude. See, for example, Feynman Lecture son Physics, vol I, chapter 30.  That is:</a:t>
                </a:r>
              </a:p>
              <a:p>
                <a:pPr marL="800100" lvl="1" indent="-342900" algn="l">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𝑓</m:t>
                        </m:r>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cs typeface="Arial" panose="020B0604020202020204" pitchFamily="34" charset="0"/>
                              </a:rPr>
                              <m:t>𝑡</m:t>
                            </m:r>
                          </m:e>
                        </m:d>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cs typeface="Arial" panose="020B0604020202020204" pitchFamily="34" charset="0"/>
                          </a:rPr>
                          <m:t>𝐴</m:t>
                        </m:r>
                      </m:e>
                      <m:sub>
                        <m:r>
                          <a:rPr lang="en-US" b="0" i="1" smtClean="0">
                            <a:latin typeface="Cambria Math" panose="02040503050406030204" pitchFamily="18" charset="0"/>
                            <a:cs typeface="Arial" panose="020B0604020202020204" pitchFamily="34" charset="0"/>
                          </a:rPr>
                          <m:t>𝑅</m:t>
                        </m:r>
                      </m:sub>
                    </m:sSub>
                    <m:r>
                      <m:rPr>
                        <m:sty m:val="p"/>
                      </m:rPr>
                      <a:rPr lang="en-US" b="0" i="0" smtClean="0">
                        <a:latin typeface="Cambria Math" panose="02040503050406030204" pitchFamily="18" charset="0"/>
                        <a:cs typeface="Arial" panose="020B0604020202020204" pitchFamily="34" charset="0"/>
                      </a:rPr>
                      <m:t>cos</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𝜔</m:t>
                    </m:r>
                    <m:r>
                      <a:rPr lang="en-US" b="0" i="1" smtClean="0">
                        <a:latin typeface="Cambria Math" panose="02040503050406030204" pitchFamily="18" charset="0"/>
                        <a:ea typeface="Cambria Math" panose="02040503050406030204" pitchFamily="18" charset="0"/>
                        <a:cs typeface="Arial" panose="020B0604020202020204" pitchFamily="34" charset="0"/>
                      </a:rPr>
                      <m:t>𝑡</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𝛿</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𝐴</m:t>
                        </m:r>
                      </m:e>
                      <m:sub>
                        <m:r>
                          <a:rPr lang="en-US" b="0" i="1" smtClean="0">
                            <a:latin typeface="Cambria Math" panose="02040503050406030204" pitchFamily="18" charset="0"/>
                            <a:cs typeface="Arial" panose="020B0604020202020204" pitchFamily="34" charset="0"/>
                          </a:rPr>
                          <m:t>𝑅</m:t>
                        </m:r>
                      </m:sub>
                    </m:sSub>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𝐴</m:t>
                    </m:r>
                    <m:f>
                      <m:fPr>
                        <m:ctrlPr>
                          <a:rPr lang="en-US" b="0" i="1" smtClean="0">
                            <a:latin typeface="Cambria Math" panose="02040503050406030204" pitchFamily="18" charset="0"/>
                            <a:cs typeface="Arial" panose="020B0604020202020204" pitchFamily="34" charset="0"/>
                          </a:rPr>
                        </m:ctrlPr>
                      </m:fPr>
                      <m:num>
                        <m:r>
                          <m:rPr>
                            <m:sty m:val="p"/>
                          </m:rPr>
                          <a:rPr lang="en-US" b="0" i="0" smtClean="0">
                            <a:latin typeface="Cambria Math" panose="02040503050406030204" pitchFamily="18" charset="0"/>
                            <a:cs typeface="Arial" panose="020B0604020202020204" pitchFamily="34" charset="0"/>
                          </a:rPr>
                          <m:t>sin</m:t>
                        </m:r>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ea typeface="Cambria Math" panose="02040503050406030204" pitchFamily="18" charset="0"/>
                                <a:cs typeface="Arial" panose="020B0604020202020204" pitchFamily="34" charset="0"/>
                              </a:rPr>
                              <m:t>𝛼</m:t>
                            </m:r>
                          </m:num>
                          <m:den>
                            <m:r>
                              <a:rPr lang="en-US" b="0" i="1" smtClean="0">
                                <a:latin typeface="Cambria Math" panose="02040503050406030204" pitchFamily="18" charset="0"/>
                                <a:cs typeface="Arial" panose="020B0604020202020204" pitchFamily="34" charset="0"/>
                              </a:rPr>
                              <m:t>2</m:t>
                            </m:r>
                          </m:den>
                        </m:f>
                        <m:r>
                          <a:rPr lang="en-US" b="0" i="1" smtClean="0">
                            <a:latin typeface="Cambria Math" panose="02040503050406030204" pitchFamily="18" charset="0"/>
                            <a:cs typeface="Arial" panose="020B0604020202020204" pitchFamily="34" charset="0"/>
                          </a:rPr>
                          <m:t>)</m:t>
                        </m:r>
                      </m:num>
                      <m:den>
                        <m:r>
                          <m:rPr>
                            <m:sty m:val="p"/>
                          </m:rPr>
                          <a:rPr lang="en-US" b="0" i="0" smtClean="0">
                            <a:latin typeface="Cambria Math" panose="02040503050406030204" pitchFamily="18" charset="0"/>
                            <a:cs typeface="Arial" panose="020B0604020202020204" pitchFamily="34" charset="0"/>
                          </a:rPr>
                          <m:t>sin</m:t>
                        </m:r>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𝛼</m:t>
                            </m:r>
                          </m:num>
                          <m:den>
                            <m:r>
                              <a:rPr lang="en-US" b="0" i="1" smtClean="0">
                                <a:latin typeface="Cambria Math" panose="02040503050406030204" pitchFamily="18" charset="0"/>
                                <a:cs typeface="Arial" panose="020B0604020202020204" pitchFamily="34" charset="0"/>
                              </a:rPr>
                              <m:t>2</m:t>
                            </m:r>
                          </m:den>
                        </m:f>
                        <m:r>
                          <a:rPr lang="en-US" b="0" i="1" smtClean="0">
                            <a:latin typeface="Cambria Math" panose="02040503050406030204" pitchFamily="18" charset="0"/>
                            <a:cs typeface="Arial" panose="020B0604020202020204" pitchFamily="34" charset="0"/>
                          </a:rPr>
                          <m:t>)</m:t>
                        </m:r>
                      </m:den>
                    </m:f>
                  </m:oMath>
                </a14:m>
                <a:endParaRPr lang="en-US"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𝛼</m:t>
                    </m:r>
                  </m:oMath>
                </a14:m>
                <a:r>
                  <a:rPr lang="en-US" sz="2000" dirty="0">
                    <a:latin typeface="Arial" panose="020B0604020202020204" pitchFamily="34" charset="0"/>
                    <a:cs typeface="Arial" panose="020B0604020202020204" pitchFamily="34" charset="0"/>
                  </a:rPr>
                  <a:t> is small,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𝑅</m:t>
                        </m:r>
                      </m:sub>
                    </m:sSub>
                  </m:oMath>
                </a14:m>
                <a:r>
                  <a:rPr lang="en-US" sz="2000" dirty="0">
                    <a:latin typeface="Arial" panose="020B0604020202020204" pitchFamily="34" charset="0"/>
                    <a:cs typeface="Arial" panose="020B0604020202020204" pitchFamily="34" charset="0"/>
                  </a:rPr>
                  <a:t> is maximum (in absolute value) when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𝛼</m:t>
                        </m:r>
                      </m:num>
                      <m:den>
                        <m:r>
                          <a:rPr lang="en-US" sz="2000" i="1">
                            <a:latin typeface="Cambria Math" panose="02040503050406030204" pitchFamily="18" charset="0"/>
                            <a:cs typeface="Arial" panose="020B0604020202020204" pitchFamily="34" charset="0"/>
                          </a:rPr>
                          <m:t>2</m:t>
                        </m:r>
                      </m:den>
                    </m:f>
                    <m:r>
                      <a:rPr lang="en-US" sz="2000" b="0" i="0" smtClean="0">
                        <a:latin typeface="Cambria Math" panose="02040503050406030204" pitchFamily="18" charset="0"/>
                        <a:cs typeface="Arial" panose="020B0604020202020204" pitchFamily="34" charset="0"/>
                      </a:rPr>
                      <m:t>=2</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π</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k</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and minimum, when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𝛼</m:t>
                        </m:r>
                      </m:num>
                      <m:den>
                        <m:r>
                          <a:rPr lang="en-US" sz="2000" i="1">
                            <a:latin typeface="Cambria Math" panose="02040503050406030204" pitchFamily="18" charset="0"/>
                            <a:cs typeface="Arial" panose="020B0604020202020204" pitchFamily="34" charset="0"/>
                          </a:rPr>
                          <m:t>2</m:t>
                        </m:r>
                      </m:den>
                    </m:f>
                    <m:r>
                      <a:rPr lang="en-US" sz="200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π</m:t>
                    </m:r>
                  </m:oMath>
                </a14:m>
                <a:r>
                  <a:rPr lang="en-US" sz="2000" dirty="0">
                    <a:latin typeface="Arial" panose="020B0604020202020204" pitchFamily="34" charset="0"/>
                    <a:cs typeface="Arial" panose="020B0604020202020204" pitchFamily="34" charset="0"/>
                  </a:rPr>
                  <a:t>. Putting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cs typeface="Arial" panose="020B0604020202020204" pitchFamily="34" charset="0"/>
                      </a:rPr>
                      <m:t>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𝑛𝑑</m:t>
                    </m:r>
                  </m:oMath>
                </a14:m>
                <a:r>
                  <a:rPr lang="en-US" sz="2000" dirty="0">
                    <a:latin typeface="Arial" panose="020B0604020202020204" pitchFamily="34" charset="0"/>
                    <a:cs typeface="Arial" panose="020B0604020202020204" pitchFamily="34" charset="0"/>
                  </a:rPr>
                  <a:t>, which is the length of the baseline of the array of oscillators, there is a minimum when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cs typeface="Arial" panose="020B0604020202020204" pitchFamily="34" charset="0"/>
                      </a:rPr>
                      <m:t>Δ</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oMath>
                </a14:m>
                <a:r>
                  <a:rPr lang="en-US" sz="2000" dirty="0">
                    <a:latin typeface="Arial" panose="020B0604020202020204" pitchFamily="34" charset="0"/>
                    <a:cs typeface="Arial" panose="020B0604020202020204" pitchFamily="34" charset="0"/>
                  </a:rPr>
                  <a:t> and a maximum when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cs typeface="Arial" panose="020B0604020202020204" pitchFamily="34" charset="0"/>
                      </a:rPr>
                      <m:t>Δ</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oMath>
                </a14:m>
                <a:r>
                  <a:rPr lang="en-US" sz="2000"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3490" y="1463984"/>
                <a:ext cx="8024306" cy="4537118"/>
              </a:xfrm>
              <a:blipFill>
                <a:blip r:embed="rId3"/>
                <a:stretch>
                  <a:fillRect l="-474" t="-1114" r="-15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dirty="0"/>
          </a:p>
        </p:txBody>
      </p:sp>
      <p:cxnSp>
        <p:nvCxnSpPr>
          <p:cNvPr id="6" name="Straight Connector 5">
            <a:extLst>
              <a:ext uri="{FF2B5EF4-FFF2-40B4-BE49-F238E27FC236}">
                <a16:creationId xmlns:a16="http://schemas.microsoft.com/office/drawing/2014/main" id="{1205A8BE-E434-FA4C-87EF-46006E211D71}"/>
              </a:ext>
            </a:extLst>
          </p:cNvPr>
          <p:cNvCxnSpPr>
            <a:cxnSpLocks/>
            <a:stCxn id="9" idx="2"/>
            <a:endCxn id="14" idx="6"/>
          </p:cNvCxnSpPr>
          <p:nvPr/>
        </p:nvCxnSpPr>
        <p:spPr>
          <a:xfrm flipV="1">
            <a:off x="8272362" y="4579743"/>
            <a:ext cx="3790072" cy="290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E4E9205-E611-7B42-95A3-FFD3E17396AF}"/>
              </a:ext>
            </a:extLst>
          </p:cNvPr>
          <p:cNvCxnSpPr>
            <a:cxnSpLocks/>
          </p:cNvCxnSpPr>
          <p:nvPr/>
        </p:nvCxnSpPr>
        <p:spPr>
          <a:xfrm flipV="1">
            <a:off x="12018815" y="1985552"/>
            <a:ext cx="0" cy="261982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E394FFEE-2F1F-7E45-B3A4-F74B57FD82F9}"/>
              </a:ext>
            </a:extLst>
          </p:cNvPr>
          <p:cNvSpPr/>
          <p:nvPr/>
        </p:nvSpPr>
        <p:spPr>
          <a:xfrm>
            <a:off x="8272362" y="453692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A289B27-CC82-7C41-87D7-5E8CECCCB78A}"/>
              </a:ext>
            </a:extLst>
          </p:cNvPr>
          <p:cNvSpPr/>
          <p:nvPr/>
        </p:nvSpPr>
        <p:spPr>
          <a:xfrm>
            <a:off x="8773106" y="452966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93A3D69-8796-0F47-B01E-C1280E2605B4}"/>
              </a:ext>
            </a:extLst>
          </p:cNvPr>
          <p:cNvSpPr/>
          <p:nvPr/>
        </p:nvSpPr>
        <p:spPr>
          <a:xfrm>
            <a:off x="9264610" y="45473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42704D68-032B-6644-80E2-3FEE6CC586E6}"/>
              </a:ext>
            </a:extLst>
          </p:cNvPr>
          <p:cNvSpPr/>
          <p:nvPr/>
        </p:nvSpPr>
        <p:spPr>
          <a:xfrm>
            <a:off x="10805105" y="454418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F4B0B05-E77C-434B-B790-747F254FE3E8}"/>
              </a:ext>
            </a:extLst>
          </p:cNvPr>
          <p:cNvSpPr/>
          <p:nvPr/>
        </p:nvSpPr>
        <p:spPr>
          <a:xfrm>
            <a:off x="11334876" y="453692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EAFCCF9-7E63-4740-AB00-4EA011ECE844}"/>
              </a:ext>
            </a:extLst>
          </p:cNvPr>
          <p:cNvSpPr/>
          <p:nvPr/>
        </p:nvSpPr>
        <p:spPr>
          <a:xfrm>
            <a:off x="11970994" y="45340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C430F6DF-3858-974A-8463-7A61DC2212FE}"/>
              </a:ext>
            </a:extLst>
          </p:cNvPr>
          <p:cNvSpPr txBox="1"/>
          <p:nvPr/>
        </p:nvSpPr>
        <p:spPr>
          <a:xfrm>
            <a:off x="10880422" y="1594022"/>
            <a:ext cx="128862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 (far away)</a:t>
            </a:r>
          </a:p>
        </p:txBody>
      </p:sp>
      <p:sp>
        <p:nvSpPr>
          <p:cNvPr id="18" name="TextBox 17">
            <a:extLst>
              <a:ext uri="{FF2B5EF4-FFF2-40B4-BE49-F238E27FC236}">
                <a16:creationId xmlns:a16="http://schemas.microsoft.com/office/drawing/2014/main" id="{00913D14-3CEA-9E4A-8B6F-16F6E4117E70}"/>
              </a:ext>
            </a:extLst>
          </p:cNvPr>
          <p:cNvSpPr txBox="1"/>
          <p:nvPr/>
        </p:nvSpPr>
        <p:spPr>
          <a:xfrm>
            <a:off x="11555327" y="4687895"/>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d</a:t>
            </a:r>
          </a:p>
        </p:txBody>
      </p:sp>
      <p:sp>
        <p:nvSpPr>
          <p:cNvPr id="19" name="TextBox 18">
            <a:extLst>
              <a:ext uri="{FF2B5EF4-FFF2-40B4-BE49-F238E27FC236}">
                <a16:creationId xmlns:a16="http://schemas.microsoft.com/office/drawing/2014/main" id="{523320F9-D9E8-294E-80EB-A88EDFBBCA75}"/>
              </a:ext>
            </a:extLst>
          </p:cNvPr>
          <p:cNvSpPr txBox="1"/>
          <p:nvPr/>
        </p:nvSpPr>
        <p:spPr>
          <a:xfrm>
            <a:off x="9832995" y="4216152"/>
            <a:ext cx="38985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0039599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84" y="253237"/>
            <a:ext cx="11155807"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Beam forming and reception with multiple elements</a:t>
            </a:r>
            <a:endParaRPr lang="en-US" sz="4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0572" y="1639909"/>
                <a:ext cx="8001376" cy="4746455"/>
              </a:xfrm>
            </p:spPr>
            <p:txBody>
              <a:bodyPr>
                <a:noAutofit/>
              </a:bodyPr>
              <a:lstStyle/>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P is at an angle from the vertical and if the oscillators still have a phase delay,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𝛼</m:t>
                    </m:r>
                    <m:r>
                      <a:rPr lang="en-U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lang="en-US" sz="2000" dirty="0">
                    <a:latin typeface="Arial" panose="020B0604020202020204" pitchFamily="34" charset="0"/>
                    <a:cs typeface="Arial" panose="020B0604020202020204" pitchFamily="34" charset="0"/>
                  </a:rPr>
                  <a:t>signals from successive emitters have to travel an additional distance,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𝛿</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so have an arrival delay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𝛿</m:t>
                        </m:r>
                      </m:num>
                      <m:den>
                        <m:r>
                          <a:rPr lang="en-US" sz="2000" b="0" i="1" smtClean="0">
                            <a:latin typeface="Cambria Math" panose="02040503050406030204" pitchFamily="18" charset="0"/>
                            <a:cs typeface="Arial" panose="020B0604020202020204" pitchFamily="34" charset="0"/>
                          </a:rPr>
                          <m:t>𝑐</m:t>
                        </m:r>
                      </m:den>
                    </m:f>
                    <m:r>
                      <a:rPr lang="en-US" sz="2000" b="0" i="0"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So they have an additional phase delay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0"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The total phase delay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𝛼</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latin typeface="Arial" panose="020B0604020202020204" pitchFamily="34"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Let’s pick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𝛼</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From the previous result, the maximums are at </a:t>
                </a:r>
                <a14:m>
                  <m:oMath xmlns:m="http://schemas.openxmlformats.org/officeDocument/2006/math">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𝑑</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or </a:t>
                </a:r>
                <a14:m>
                  <m:oMath xmlns:m="http://schemas.openxmlformats.org/officeDocument/2006/math">
                    <m:r>
                      <m:rPr>
                        <m:sty m:val="p"/>
                      </m:rPr>
                      <a:rPr lang="en-US" sz="2000">
                        <a:latin typeface="Cambria Math" panose="02040503050406030204" pitchFamily="18" charset="0"/>
                        <a:cs typeface="Arial" panose="020B0604020202020204" pitchFamily="34" charset="0"/>
                      </a:rPr>
                      <m:t>s</m:t>
                    </m:r>
                    <m:r>
                      <m:rPr>
                        <m:sty m:val="p"/>
                      </m:rPr>
                      <a:rPr lang="en-US" sz="2000" b="0" i="0" smtClean="0">
                        <a:latin typeface="Cambria Math" panose="02040503050406030204" pitchFamily="18" charset="0"/>
                        <a:cs typeface="Arial" panose="020B0604020202020204" pitchFamily="34" charset="0"/>
                      </a:rPr>
                      <m:t>in</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r>
                      <a:rPr lang="en-US" sz="2000" b="0" i="1" smtClean="0">
                        <a:latin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num>
                      <m:den>
                        <m:r>
                          <m:rPr>
                            <m:sty m:val="p"/>
                          </m:rPr>
                          <a:rPr lang="el-GR" sz="2000" i="1" smtClean="0">
                            <a:latin typeface="Cambria Math" panose="02040503050406030204" pitchFamily="18" charset="0"/>
                            <a:ea typeface="Cambria Math" panose="02040503050406030204" pitchFamily="18" charset="0"/>
                            <a:cs typeface="Arial" panose="020B0604020202020204" pitchFamily="34" charset="0"/>
                          </a:rPr>
                          <m:t>Δ</m:t>
                        </m:r>
                      </m:den>
                    </m:f>
                  </m:oMath>
                </a14:m>
                <a:r>
                  <a:rPr lang="en-US" sz="2000" dirty="0">
                    <a:latin typeface="Arial" panose="020B0604020202020204" pitchFamily="34"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When we receive signals from P, we see the same phase effect so the signal strength is maximum when </a:t>
                </a:r>
                <a14:m>
                  <m:oMath xmlns:m="http://schemas.openxmlformats.org/officeDocument/2006/math">
                    <m:r>
                      <m:rPr>
                        <m:sty m:val="p"/>
                      </m:rPr>
                      <a:rPr lang="en-US" sz="2000">
                        <a:latin typeface="Cambria Math" panose="02040503050406030204" pitchFamily="18" charset="0"/>
                        <a:cs typeface="Arial" panose="020B0604020202020204" pitchFamily="34" charset="0"/>
                      </a:rPr>
                      <m:t>s</m:t>
                    </m:r>
                    <m:r>
                      <m:rPr>
                        <m:sty m:val="p"/>
                      </m:rPr>
                      <a:rPr lang="en-US" sz="2000" b="0" i="0" smtClean="0">
                        <a:latin typeface="Cambria Math" panose="02040503050406030204" pitchFamily="18" charset="0"/>
                        <a:cs typeface="Arial" panose="020B0604020202020204" pitchFamily="34" charset="0"/>
                      </a:rPr>
                      <m:t>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𝜆</m:t>
                        </m:r>
                      </m:num>
                      <m:den>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den>
                    </m:f>
                  </m:oMath>
                </a14:m>
                <a:r>
                  <a:rPr lang="en-US" sz="2000" dirty="0">
                    <a:latin typeface="Arial" panose="020B0604020202020204" pitchFamily="34" charset="0"/>
                    <a:cs typeface="Arial" panose="020B0604020202020204" pitchFamily="34" charset="0"/>
                  </a:rPr>
                  <a:t>.  This allows us to find the direction of an emitter or tailor the power of a transmission so it is focused at the direction,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𝜃</m:t>
                    </m:r>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A parabolic antenna achieves the same effect with very narrow beam widths and, correspondingly, smaller angular uncertainty.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0572" y="1639909"/>
                <a:ext cx="8001376" cy="4746455"/>
              </a:xfrm>
              <a:blipFill>
                <a:blip r:embed="rId3"/>
                <a:stretch>
                  <a:fillRect l="-794" t="-1067" r="-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dirty="0"/>
          </a:p>
        </p:txBody>
      </p:sp>
      <p:cxnSp>
        <p:nvCxnSpPr>
          <p:cNvPr id="6" name="Straight Connector 5">
            <a:extLst>
              <a:ext uri="{FF2B5EF4-FFF2-40B4-BE49-F238E27FC236}">
                <a16:creationId xmlns:a16="http://schemas.microsoft.com/office/drawing/2014/main" id="{1205A8BE-E434-FA4C-87EF-46006E211D71}"/>
              </a:ext>
            </a:extLst>
          </p:cNvPr>
          <p:cNvCxnSpPr>
            <a:cxnSpLocks/>
            <a:stCxn id="9" idx="2"/>
            <a:endCxn id="14" idx="6"/>
          </p:cNvCxnSpPr>
          <p:nvPr/>
        </p:nvCxnSpPr>
        <p:spPr>
          <a:xfrm flipV="1">
            <a:off x="8272362" y="4579743"/>
            <a:ext cx="3790072" cy="290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E4E9205-E611-7B42-95A3-FFD3E17396AF}"/>
              </a:ext>
            </a:extLst>
          </p:cNvPr>
          <p:cNvCxnSpPr>
            <a:cxnSpLocks/>
          </p:cNvCxnSpPr>
          <p:nvPr/>
        </p:nvCxnSpPr>
        <p:spPr>
          <a:xfrm flipV="1">
            <a:off x="12018815" y="1985552"/>
            <a:ext cx="0" cy="261982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E394FFEE-2F1F-7E45-B3A4-F74B57FD82F9}"/>
              </a:ext>
            </a:extLst>
          </p:cNvPr>
          <p:cNvSpPr/>
          <p:nvPr/>
        </p:nvSpPr>
        <p:spPr>
          <a:xfrm>
            <a:off x="8272362" y="453692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A289B27-CC82-7C41-87D7-5E8CECCCB78A}"/>
              </a:ext>
            </a:extLst>
          </p:cNvPr>
          <p:cNvSpPr/>
          <p:nvPr/>
        </p:nvSpPr>
        <p:spPr>
          <a:xfrm>
            <a:off x="8773106" y="452966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93A3D69-8796-0F47-B01E-C1280E2605B4}"/>
              </a:ext>
            </a:extLst>
          </p:cNvPr>
          <p:cNvSpPr/>
          <p:nvPr/>
        </p:nvSpPr>
        <p:spPr>
          <a:xfrm>
            <a:off x="9264610" y="45473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42704D68-032B-6644-80E2-3FEE6CC586E6}"/>
              </a:ext>
            </a:extLst>
          </p:cNvPr>
          <p:cNvSpPr/>
          <p:nvPr/>
        </p:nvSpPr>
        <p:spPr>
          <a:xfrm>
            <a:off x="10805105" y="454418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F4B0B05-E77C-434B-B790-747F254FE3E8}"/>
              </a:ext>
            </a:extLst>
          </p:cNvPr>
          <p:cNvSpPr/>
          <p:nvPr/>
        </p:nvSpPr>
        <p:spPr>
          <a:xfrm>
            <a:off x="11334876" y="453692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EAFCCF9-7E63-4740-AB00-4EA011ECE844}"/>
              </a:ext>
            </a:extLst>
          </p:cNvPr>
          <p:cNvSpPr/>
          <p:nvPr/>
        </p:nvSpPr>
        <p:spPr>
          <a:xfrm>
            <a:off x="11970994" y="45340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C430F6DF-3858-974A-8463-7A61DC2212FE}"/>
              </a:ext>
            </a:extLst>
          </p:cNvPr>
          <p:cNvSpPr txBox="1"/>
          <p:nvPr/>
        </p:nvSpPr>
        <p:spPr>
          <a:xfrm>
            <a:off x="8318082" y="1477071"/>
            <a:ext cx="128862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 (far away)</a:t>
            </a:r>
          </a:p>
        </p:txBody>
      </p:sp>
      <p:sp>
        <p:nvSpPr>
          <p:cNvPr id="18" name="TextBox 17">
            <a:extLst>
              <a:ext uri="{FF2B5EF4-FFF2-40B4-BE49-F238E27FC236}">
                <a16:creationId xmlns:a16="http://schemas.microsoft.com/office/drawing/2014/main" id="{00913D14-3CEA-9E4A-8B6F-16F6E4117E70}"/>
              </a:ext>
            </a:extLst>
          </p:cNvPr>
          <p:cNvSpPr txBox="1"/>
          <p:nvPr/>
        </p:nvSpPr>
        <p:spPr>
          <a:xfrm>
            <a:off x="11555327" y="4648567"/>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d</a:t>
            </a:r>
          </a:p>
        </p:txBody>
      </p:sp>
      <p:sp>
        <p:nvSpPr>
          <p:cNvPr id="19" name="TextBox 18">
            <a:extLst>
              <a:ext uri="{FF2B5EF4-FFF2-40B4-BE49-F238E27FC236}">
                <a16:creationId xmlns:a16="http://schemas.microsoft.com/office/drawing/2014/main" id="{523320F9-D9E8-294E-80EB-A88EDFBBCA75}"/>
              </a:ext>
            </a:extLst>
          </p:cNvPr>
          <p:cNvSpPr txBox="1"/>
          <p:nvPr/>
        </p:nvSpPr>
        <p:spPr>
          <a:xfrm>
            <a:off x="9832995" y="4216152"/>
            <a:ext cx="38985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t>
            </a:r>
          </a:p>
        </p:txBody>
      </p:sp>
      <p:cxnSp>
        <p:nvCxnSpPr>
          <p:cNvPr id="16" name="Straight Connector 15">
            <a:extLst>
              <a:ext uri="{FF2B5EF4-FFF2-40B4-BE49-F238E27FC236}">
                <a16:creationId xmlns:a16="http://schemas.microsoft.com/office/drawing/2014/main" id="{07862998-D8C9-E94D-AB28-07B970444C65}"/>
              </a:ext>
            </a:extLst>
          </p:cNvPr>
          <p:cNvCxnSpPr>
            <a:cxnSpLocks/>
          </p:cNvCxnSpPr>
          <p:nvPr/>
        </p:nvCxnSpPr>
        <p:spPr>
          <a:xfrm flipH="1" flipV="1">
            <a:off x="8342796" y="1868791"/>
            <a:ext cx="3698632" cy="273195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34CEE07-68B3-4348-AA1C-3CF3F1B7FF41}"/>
              </a:ext>
            </a:extLst>
          </p:cNvPr>
          <p:cNvCxnSpPr>
            <a:cxnSpLocks/>
          </p:cNvCxnSpPr>
          <p:nvPr/>
        </p:nvCxnSpPr>
        <p:spPr>
          <a:xfrm flipH="1" flipV="1">
            <a:off x="8152945" y="2225677"/>
            <a:ext cx="3237688" cy="23668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AC6D6A8-B1B6-294E-9B04-1EFF42731CE3}"/>
              </a:ext>
            </a:extLst>
          </p:cNvPr>
          <p:cNvSpPr txBox="1"/>
          <p:nvPr/>
        </p:nvSpPr>
        <p:spPr>
          <a:xfrm>
            <a:off x="11687727" y="3951273"/>
            <a:ext cx="314510" cy="369332"/>
          </a:xfrm>
          <a:prstGeom prst="rect">
            <a:avLst/>
          </a:prstGeom>
          <a:noFill/>
        </p:spPr>
        <p:txBody>
          <a:bodyPr wrap="none" rtlCol="0">
            <a:spAutoFit/>
          </a:bodyPr>
          <a:lstStyle/>
          <a:p>
            <a:r>
              <a:rPr lang="en-US" dirty="0"/>
              <a:t>𝜃</a:t>
            </a:r>
          </a:p>
        </p:txBody>
      </p:sp>
      <p:cxnSp>
        <p:nvCxnSpPr>
          <p:cNvPr id="21" name="Straight Connector 20">
            <a:extLst>
              <a:ext uri="{FF2B5EF4-FFF2-40B4-BE49-F238E27FC236}">
                <a16:creationId xmlns:a16="http://schemas.microsoft.com/office/drawing/2014/main" id="{E57AF467-11D8-024C-8761-DD0706DF9747}"/>
              </a:ext>
            </a:extLst>
          </p:cNvPr>
          <p:cNvCxnSpPr>
            <a:cxnSpLocks/>
            <a:stCxn id="13" idx="2"/>
          </p:cNvCxnSpPr>
          <p:nvPr/>
        </p:nvCxnSpPr>
        <p:spPr>
          <a:xfrm flipV="1">
            <a:off x="11334876" y="4286865"/>
            <a:ext cx="267315" cy="29578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7E3F7E4-1A20-864C-850E-109913AE2ABF}"/>
              </a:ext>
            </a:extLst>
          </p:cNvPr>
          <p:cNvSpPr txBox="1"/>
          <p:nvPr/>
        </p:nvSpPr>
        <p:spPr>
          <a:xfrm>
            <a:off x="11532693" y="4306527"/>
            <a:ext cx="295274" cy="338554"/>
          </a:xfrm>
          <a:prstGeom prst="rect">
            <a:avLst/>
          </a:prstGeom>
          <a:noFill/>
        </p:spPr>
        <p:txBody>
          <a:bodyPr wrap="none" rtlCol="0">
            <a:spAutoFit/>
          </a:bodyPr>
          <a:lstStyle/>
          <a:p>
            <a:r>
              <a:rPr lang="en-US" sz="1600" dirty="0"/>
              <a:t>𝛿</a:t>
            </a:r>
            <a:endParaRPr lang="en-US" dirty="0"/>
          </a:p>
        </p:txBody>
      </p:sp>
    </p:spTree>
    <p:extLst>
      <p:ext uri="{BB962C8B-B14F-4D97-AF65-F5344CB8AC3E}">
        <p14:creationId xmlns:p14="http://schemas.microsoft.com/office/powerpoint/2010/main" val="15663241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84" y="215659"/>
            <a:ext cx="11155807" cy="868362"/>
          </a:xfrm>
        </p:spPr>
        <p:txBody>
          <a:bodyPr anchor="ctr">
            <a:normAutofit/>
          </a:bodyPr>
          <a:lstStyle/>
          <a:p>
            <a:pPr algn="ctr"/>
            <a:r>
              <a:rPr lang="en-US" sz="4400" dirty="0">
                <a:latin typeface="Arial" panose="020B0604020202020204" pitchFamily="34" charset="0"/>
                <a:cs typeface="Arial" panose="020B0604020202020204" pitchFamily="34" charset="0"/>
              </a:rPr>
              <a:t>Additional information on phased arrays</a:t>
            </a:r>
            <a:endParaRPr lang="en-US" sz="4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6385" y="2125683"/>
                <a:ext cx="11582400" cy="4413230"/>
              </a:xfrm>
            </p:spPr>
            <p:txBody>
              <a:bodyPr>
                <a:noAutofit/>
              </a:bodyPr>
              <a:lstStyle/>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The configuration in the previous slide is called a phased array.</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The phased array beam-width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𝐵𝑊</m:t>
                        </m:r>
                      </m:e>
                      <m:sub>
                        <m:r>
                          <a:rPr lang="en-US" sz="2000" b="0" i="1" smtClean="0">
                            <a:latin typeface="Cambria Math" panose="02040503050406030204" pitchFamily="18" charset="0"/>
                            <a:cs typeface="Arial" panose="020B0604020202020204" pitchFamily="34" charset="0"/>
                          </a:rPr>
                          <m:t>3</m:t>
                        </m:r>
                        <m:r>
                          <a:rPr lang="en-US" sz="2000" b="0" i="1" smtClean="0">
                            <a:latin typeface="Cambria Math" panose="02040503050406030204" pitchFamily="18" charset="0"/>
                            <a:cs typeface="Arial" panose="020B0604020202020204" pitchFamily="34" charset="0"/>
                          </a:rPr>
                          <m:t>𝑑𝐵</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102</m:t>
                        </m:r>
                      </m:num>
                      <m:den>
                        <m:r>
                          <a:rPr lang="en-US" sz="2000" b="0" i="1" smtClean="0">
                            <a:latin typeface="Cambria Math" panose="02040503050406030204" pitchFamily="18" charset="0"/>
                            <a:cs typeface="Arial" panose="020B0604020202020204" pitchFamily="34" charset="0"/>
                          </a:rPr>
                          <m:t>𝑁</m:t>
                        </m:r>
                      </m:den>
                    </m:f>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The phased array gain is </a:t>
                </a:r>
                <a14:m>
                  <m:oMath xmlns:m="http://schemas.openxmlformats.org/officeDocument/2006/math">
                    <m:r>
                      <a:rPr lang="en-US" sz="2000" b="0" i="1" smtClean="0">
                        <a:latin typeface="Cambria Math" panose="02040503050406030204" pitchFamily="18" charset="0"/>
                        <a:cs typeface="Arial" panose="020B0604020202020204" pitchFamily="34" charset="0"/>
                      </a:rPr>
                      <m:t>𝐺</m:t>
                    </m:r>
                    <m:r>
                      <a:rPr lang="en-US" sz="2000" b="0" i="1" smtClean="0">
                        <a:latin typeface="Cambria Math" panose="02040503050406030204" pitchFamily="18" charset="0"/>
                        <a:cs typeface="Arial" panose="020B0604020202020204" pitchFamily="34" charset="0"/>
                      </a:rPr>
                      <m:t>=10</m:t>
                    </m:r>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log</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𝑁</m:t>
                            </m:r>
                          </m:e>
                        </m:d>
                      </m:e>
                    </m:func>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𝐺</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Arial" panose="020B0604020202020204" pitchFamily="34" charset="0"/>
                    <a:cs typeface="Arial" panose="020B0604020202020204" pitchFamily="34" charset="0"/>
                  </a:rPr>
                  <a:t>, where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𝐺</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Arial" panose="020B0604020202020204" pitchFamily="34" charset="0"/>
                    <a:cs typeface="Arial" panose="020B0604020202020204" pitchFamily="34" charset="0"/>
                  </a:rPr>
                  <a:t> is the gain of an individual element.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A phased array can only be steered within about 45 degrees of the boresight.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6385" y="2125683"/>
                <a:ext cx="11582400" cy="4413230"/>
              </a:xfrm>
              <a:blipFill>
                <a:blip r:embed="rId3"/>
                <a:stretch>
                  <a:fillRect l="-329" t="-11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dirty="0"/>
          </a:p>
        </p:txBody>
      </p:sp>
    </p:spTree>
    <p:extLst>
      <p:ext uri="{BB962C8B-B14F-4D97-AF65-F5344CB8AC3E}">
        <p14:creationId xmlns:p14="http://schemas.microsoft.com/office/powerpoint/2010/main" val="1954637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84" y="323235"/>
            <a:ext cx="11155807" cy="868362"/>
          </a:xfrm>
        </p:spPr>
        <p:txBody>
          <a:bodyPr anchor="ctr">
            <a:noAutofit/>
          </a:bodyPr>
          <a:lstStyle/>
          <a:p>
            <a:pPr algn="ctr"/>
            <a:r>
              <a:rPr lang="en-US" sz="4400" dirty="0">
                <a:latin typeface="Arial" panose="020B0604020202020204" pitchFamily="34" charset="0"/>
                <a:cs typeface="Arial" panose="020B0604020202020204" pitchFamily="34" charset="0"/>
              </a:rPr>
              <a:t>Broad band amplifiers</a:t>
            </a:r>
          </a:p>
        </p:txBody>
      </p:sp>
      <p:sp>
        <p:nvSpPr>
          <p:cNvPr id="3" name="Content Placeholder 2"/>
          <p:cNvSpPr>
            <a:spLocks noGrp="1"/>
          </p:cNvSpPr>
          <p:nvPr>
            <p:ph idx="1"/>
          </p:nvPr>
        </p:nvSpPr>
        <p:spPr>
          <a:xfrm>
            <a:off x="455421" y="2150075"/>
            <a:ext cx="11281158" cy="4206275"/>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Most SDR’s have low output power.</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broad band amplifiers to boost signal strength, see </a:t>
            </a:r>
            <a:r>
              <a:rPr lang="en-US" sz="2000"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 and </a:t>
            </a:r>
            <a:r>
              <a:rPr lang="en-US" sz="2000"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Remember to make sure emissions remain within regulatory limits or are done in a Faraday cage.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dirty="0"/>
          </a:p>
        </p:txBody>
      </p:sp>
    </p:spTree>
    <p:extLst>
      <p:ext uri="{BB962C8B-B14F-4D97-AF65-F5344CB8AC3E}">
        <p14:creationId xmlns:p14="http://schemas.microsoft.com/office/powerpoint/2010/main" val="3770144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495" y="0"/>
            <a:ext cx="11197009" cy="1100203"/>
          </a:xfrm>
        </p:spPr>
        <p:txBody>
          <a:bodyPr anchor="ctr">
            <a:normAutofit/>
          </a:bodyPr>
          <a:lstStyle/>
          <a:p>
            <a:pPr algn="ctr"/>
            <a:r>
              <a:rPr lang="en-US" sz="4000" dirty="0">
                <a:latin typeface="Arial" panose="020B0604020202020204" pitchFamily="34" charset="0"/>
                <a:cs typeface="Arial" panose="020B0604020202020204" pitchFamily="34" charset="0"/>
              </a:rPr>
              <a:t>SDR and IoT</a:t>
            </a:r>
          </a:p>
        </p:txBody>
      </p:sp>
      <p:sp>
        <p:nvSpPr>
          <p:cNvPr id="3" name="Content Placeholder 2"/>
          <p:cNvSpPr>
            <a:spLocks noGrp="1"/>
          </p:cNvSpPr>
          <p:nvPr>
            <p:ph idx="1"/>
          </p:nvPr>
        </p:nvSpPr>
        <p:spPr>
          <a:xfrm>
            <a:off x="573314" y="1960245"/>
            <a:ext cx="11045372" cy="4193814"/>
          </a:xfrm>
        </p:spPr>
        <p:txBody>
          <a:bodyPr>
            <a:noAutofit/>
          </a:bodyPr>
          <a:lstStyle/>
          <a:p>
            <a:pPr marL="342900" indent="-342900" algn="l">
              <a:spcBef>
                <a:spcPts val="400"/>
              </a:spcBef>
              <a:buFont typeface="Arial" panose="020B0604020202020204" pitchFamily="34" charset="0"/>
              <a:buChar char="•"/>
            </a:pPr>
            <a:r>
              <a:rPr lang="en-US" sz="2000" dirty="0">
                <a:latin typeface="Arial" charset="0"/>
                <a:cs typeface="Arial" charset="0"/>
              </a:rPr>
              <a:t>SDR’s have become very cheap and processors (and FPGA’s) that run at high enough clock rates to do real time signal processing are now generally available.</a:t>
            </a:r>
          </a:p>
          <a:p>
            <a:pPr marL="342900" indent="-342900" algn="l">
              <a:spcBef>
                <a:spcPts val="400"/>
              </a:spcBef>
              <a:buFont typeface="Arial" panose="020B0604020202020204" pitchFamily="34" charset="0"/>
              <a:buChar char="•"/>
            </a:pPr>
            <a:r>
              <a:rPr lang="en-US" sz="2000" dirty="0">
                <a:latin typeface="Arial" charset="0"/>
                <a:cs typeface="Arial" charset="0"/>
              </a:rPr>
              <a:t>We will use a HackRF One SDR, which samples signals in the band 1MHz to 6 GHz and sends the digital time series to a computer through a USB connection.  It also takes digital time series data and synthesizes transmission waves.</a:t>
            </a:r>
          </a:p>
          <a:p>
            <a:pPr marL="342900" indent="-342900" algn="l">
              <a:spcBef>
                <a:spcPts val="400"/>
              </a:spcBef>
              <a:buFont typeface="Arial" panose="020B0604020202020204" pitchFamily="34" charset="0"/>
              <a:buChar char="•"/>
            </a:pPr>
            <a:r>
              <a:rPr lang="en-US" sz="2000" dirty="0">
                <a:latin typeface="Arial" charset="0"/>
                <a:cs typeface="Arial" charset="0"/>
              </a:rPr>
              <a:t>We will write programs to process and generate signals.  For example, we can transmit and receive 802.11 wireless signals, demodulate them and process the encoded data with an SDR.</a:t>
            </a:r>
          </a:p>
          <a:p>
            <a:pPr marL="342900" indent="-342900" algn="l">
              <a:spcBef>
                <a:spcPts val="400"/>
              </a:spcBef>
              <a:buFont typeface="Arial" panose="020B0604020202020204" pitchFamily="34" charset="0"/>
              <a:buChar char="•"/>
            </a:pPr>
            <a:r>
              <a:rPr lang="en-US" sz="2000" dirty="0">
                <a:latin typeface="Arial" charset="0"/>
                <a:cs typeface="Arial" charset="0"/>
              </a:rPr>
              <a:t>We and also “jam” or “spoof” such signals with the SDR.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dirty="0"/>
          </a:p>
        </p:txBody>
      </p:sp>
    </p:spTree>
    <p:extLst>
      <p:ext uri="{BB962C8B-B14F-4D97-AF65-F5344CB8AC3E}">
        <p14:creationId xmlns:p14="http://schemas.microsoft.com/office/powerpoint/2010/main" val="30812531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785" y="215659"/>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Follow the rules</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3864" y="1755633"/>
            <a:ext cx="10944272" cy="4369539"/>
          </a:xfrm>
        </p:spPr>
        <p:txBody>
          <a:bodyPr>
            <a:noAutofit/>
          </a:bodyPr>
          <a:lstStyle/>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You can receive and decode anything you want but the FCC regulates transmission over most of the radio spectrum.  In unlicensed spectrum, transmission power is limited to .25 watts of power.</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you get a “ham” license, much more spectrum is available and much higher power can be used.</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Hams have community repeaters and operate satellites.</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Toys and remote controllers use frequencies around 433 MHz.</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Radars use much higher frequencies.  X-band radar (a common variant) operates at 8-12 GHz.</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You can use a spectrum analyzer to detect frequency emissions of cars, fobs wireless entry systems, etc.</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There’s a lot more out there.</a:t>
            </a:r>
            <a:endParaRPr lang="en-US" sz="2000"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dirty="0"/>
          </a:p>
        </p:txBody>
      </p:sp>
    </p:spTree>
    <p:extLst>
      <p:ext uri="{BB962C8B-B14F-4D97-AF65-F5344CB8AC3E}">
        <p14:creationId xmlns:p14="http://schemas.microsoft.com/office/powerpoint/2010/main" val="839939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69809"/>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Modulators and demodulators</a:t>
            </a:r>
          </a:p>
        </p:txBody>
      </p:sp>
      <p:sp>
        <p:nvSpPr>
          <p:cNvPr id="3" name="Content Placeholder 2"/>
          <p:cNvSpPr>
            <a:spLocks noGrp="1"/>
          </p:cNvSpPr>
          <p:nvPr>
            <p:ph idx="1"/>
          </p:nvPr>
        </p:nvSpPr>
        <p:spPr>
          <a:xfrm>
            <a:off x="304800" y="1451812"/>
            <a:ext cx="11582400" cy="4910323"/>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A mixer is an electronic circuit that “multiplies” two signals: a carrier at angular frequency 𝝎</a:t>
            </a:r>
            <a:r>
              <a:rPr lang="en-US" sz="2000" baseline="-25000" dirty="0">
                <a:latin typeface="Arial" charset="0"/>
                <a:ea typeface="Arial" charset="0"/>
                <a:cs typeface="Arial" charset="0"/>
              </a:rPr>
              <a:t>c</a:t>
            </a:r>
            <a:r>
              <a:rPr lang="en-US" sz="2000" dirty="0">
                <a:latin typeface="Arial" charset="0"/>
                <a:ea typeface="Arial" charset="0"/>
                <a:cs typeface="Arial" charset="0"/>
              </a:rPr>
              <a:t> and an information signal (say a pure tone) at angular frequency 𝝎</a:t>
            </a:r>
            <a:r>
              <a:rPr lang="en-US" sz="2000" baseline="-25000" dirty="0">
                <a:latin typeface="Arial" charset="0"/>
                <a:ea typeface="Arial" charset="0"/>
                <a:cs typeface="Arial" charset="0"/>
              </a:rPr>
              <a:t>m</a:t>
            </a:r>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By “multiplying” these, we get a modulated wave:</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 cos(𝝎</a:t>
            </a:r>
            <a:r>
              <a:rPr lang="en-US" baseline="-25000" dirty="0">
                <a:latin typeface="Arial" charset="0"/>
                <a:ea typeface="Arial" charset="0"/>
                <a:cs typeface="Arial" charset="0"/>
              </a:rPr>
              <a:t>c</a:t>
            </a:r>
            <a:r>
              <a:rPr lang="en-US" dirty="0">
                <a:latin typeface="Arial" charset="0"/>
                <a:ea typeface="Arial" charset="0"/>
                <a:cs typeface="Arial" charset="0"/>
              </a:rPr>
              <a:t>t) cos(𝝎</a:t>
            </a:r>
            <a:r>
              <a:rPr lang="en-US" baseline="-25000" dirty="0">
                <a:latin typeface="Arial" charset="0"/>
                <a:ea typeface="Arial" charset="0"/>
                <a:cs typeface="Arial" charset="0"/>
              </a:rPr>
              <a:t>m</a:t>
            </a:r>
            <a:r>
              <a:rPr lang="en-US" dirty="0">
                <a:latin typeface="Arial" charset="0"/>
                <a:ea typeface="Arial" charset="0"/>
                <a:cs typeface="Arial" charset="0"/>
              </a:rPr>
              <a:t>t)= ½ [cos(𝝎</a:t>
            </a:r>
            <a:r>
              <a:rPr lang="en-US" baseline="-25000" dirty="0">
                <a:latin typeface="Arial" charset="0"/>
                <a:ea typeface="Arial" charset="0"/>
                <a:cs typeface="Arial" charset="0"/>
              </a:rPr>
              <a:t>c</a:t>
            </a:r>
            <a:r>
              <a:rPr lang="en-US" dirty="0">
                <a:latin typeface="Arial" charset="0"/>
                <a:ea typeface="Arial" charset="0"/>
                <a:cs typeface="Arial" charset="0"/>
              </a:rPr>
              <a:t>t+𝝎</a:t>
            </a:r>
            <a:r>
              <a:rPr lang="en-US" baseline="-25000" dirty="0">
                <a:latin typeface="Arial" charset="0"/>
                <a:ea typeface="Arial" charset="0"/>
                <a:cs typeface="Arial" charset="0"/>
              </a:rPr>
              <a:t>m</a:t>
            </a:r>
            <a:r>
              <a:rPr lang="en-US" dirty="0">
                <a:latin typeface="Arial" charset="0"/>
                <a:ea typeface="Arial" charset="0"/>
                <a:cs typeface="Arial" charset="0"/>
              </a:rPr>
              <a:t>t) + cos(𝝎</a:t>
            </a:r>
            <a:r>
              <a:rPr lang="en-US" baseline="-25000" dirty="0">
                <a:latin typeface="Arial" charset="0"/>
                <a:ea typeface="Arial" charset="0"/>
                <a:cs typeface="Arial" charset="0"/>
              </a:rPr>
              <a:t>c</a:t>
            </a:r>
            <a:r>
              <a:rPr lang="en-US" dirty="0">
                <a:latin typeface="Arial" charset="0"/>
                <a:ea typeface="Arial" charset="0"/>
                <a:cs typeface="Arial" charset="0"/>
              </a:rPr>
              <a:t>t-𝝎</a:t>
            </a:r>
            <a:r>
              <a:rPr lang="en-US" baseline="-25000" dirty="0">
                <a:latin typeface="Arial" charset="0"/>
                <a:ea typeface="Arial" charset="0"/>
                <a:cs typeface="Arial" charset="0"/>
              </a:rPr>
              <a:t>m</a:t>
            </a:r>
            <a:r>
              <a:rPr lang="en-US" dirty="0">
                <a:latin typeface="Arial" charset="0"/>
                <a:ea typeface="Arial" charset="0"/>
                <a:cs typeface="Arial" charset="0"/>
              </a:rPr>
              <a:t>t)]</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When we have signals composed of multiple frequencies (like a Paul Simon song), they combine linearly so the same equations hold in superposition.</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A demodulator combines a (known) carrier with the received, modulated wave to recover the information signal.</a:t>
            </a:r>
            <a:endParaRPr lang="en-US" sz="1600" dirty="0">
              <a:latin typeface="Arial" charset="0"/>
              <a:cs typeface="Arial" charset="0"/>
            </a:endParaRP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cos(𝝎</a:t>
            </a:r>
            <a:r>
              <a:rPr lang="en-US" baseline="-25000" dirty="0">
                <a:latin typeface="Arial" charset="0"/>
                <a:ea typeface="Arial" charset="0"/>
                <a:cs typeface="Arial" charset="0"/>
              </a:rPr>
              <a:t>c</a:t>
            </a:r>
            <a:r>
              <a:rPr lang="en-US" dirty="0">
                <a:latin typeface="Arial" charset="0"/>
                <a:ea typeface="Arial" charset="0"/>
                <a:cs typeface="Arial" charset="0"/>
              </a:rPr>
              <a:t>t+𝝎</a:t>
            </a:r>
            <a:r>
              <a:rPr lang="en-US" baseline="-25000" dirty="0">
                <a:latin typeface="Arial" charset="0"/>
                <a:ea typeface="Arial" charset="0"/>
                <a:cs typeface="Arial" charset="0"/>
              </a:rPr>
              <a:t>m</a:t>
            </a:r>
            <a:r>
              <a:rPr lang="en-US" dirty="0">
                <a:latin typeface="Arial" charset="0"/>
                <a:ea typeface="Arial" charset="0"/>
                <a:cs typeface="Arial" charset="0"/>
              </a:rPr>
              <a:t>t) cos(𝝎</a:t>
            </a:r>
            <a:r>
              <a:rPr lang="en-US" baseline="-25000" dirty="0">
                <a:latin typeface="Arial" charset="0"/>
                <a:ea typeface="Arial" charset="0"/>
                <a:cs typeface="Arial" charset="0"/>
              </a:rPr>
              <a:t>c</a:t>
            </a:r>
            <a:r>
              <a:rPr lang="en-US" dirty="0">
                <a:latin typeface="Arial" charset="0"/>
                <a:ea typeface="Arial" charset="0"/>
                <a:cs typeface="Arial" charset="0"/>
              </a:rPr>
              <a:t>t) = ½ [cos(2𝝎</a:t>
            </a:r>
            <a:r>
              <a:rPr lang="en-US" baseline="-25000" dirty="0">
                <a:latin typeface="Arial" charset="0"/>
                <a:ea typeface="Arial" charset="0"/>
                <a:cs typeface="Arial" charset="0"/>
              </a:rPr>
              <a:t>c</a:t>
            </a:r>
            <a:r>
              <a:rPr lang="en-US" dirty="0">
                <a:latin typeface="Arial" charset="0"/>
                <a:ea typeface="Arial" charset="0"/>
                <a:cs typeface="Arial" charset="0"/>
              </a:rPr>
              <a:t>t+𝝎</a:t>
            </a:r>
            <a:r>
              <a:rPr lang="en-US" baseline="-25000" dirty="0">
                <a:latin typeface="Arial" charset="0"/>
                <a:ea typeface="Arial" charset="0"/>
                <a:cs typeface="Arial" charset="0"/>
              </a:rPr>
              <a:t>m</a:t>
            </a:r>
            <a:r>
              <a:rPr lang="en-US" dirty="0">
                <a:latin typeface="Arial" charset="0"/>
                <a:ea typeface="Arial" charset="0"/>
                <a:cs typeface="Arial" charset="0"/>
              </a:rPr>
              <a:t>t) + cos(𝝎</a:t>
            </a:r>
            <a:r>
              <a:rPr lang="en-US" baseline="-25000" dirty="0">
                <a:latin typeface="Arial" charset="0"/>
                <a:ea typeface="Arial" charset="0"/>
                <a:cs typeface="Arial" charset="0"/>
              </a:rPr>
              <a:t>m</a:t>
            </a:r>
            <a:r>
              <a:rPr lang="en-US" dirty="0">
                <a:latin typeface="Arial" charset="0"/>
                <a:ea typeface="Arial" charset="0"/>
                <a:cs typeface="Arial" charset="0"/>
              </a:rPr>
              <a:t>t)]</a:t>
            </a:r>
          </a:p>
          <a:p>
            <a:pPr marL="800100" lvl="1" indent="-342900" algn="l">
              <a:lnSpc>
                <a:spcPct val="100000"/>
              </a:lnSpc>
              <a:spcBef>
                <a:spcPts val="0"/>
              </a:spcBef>
              <a:buFont typeface="Arial" panose="020B0604020202020204" pitchFamily="34" charset="0"/>
              <a:buChar char="•"/>
            </a:pPr>
            <a:r>
              <a:rPr lang="en-US" dirty="0">
                <a:latin typeface="Arial" charset="0"/>
                <a:cs typeface="Arial" charset="0"/>
              </a:rPr>
              <a:t>A filter then rejects the much higher frequency component </a:t>
            </a:r>
            <a:r>
              <a:rPr lang="en-US" dirty="0">
                <a:latin typeface="Arial" charset="0"/>
                <a:ea typeface="Arial" charset="0"/>
                <a:cs typeface="Arial" charset="0"/>
              </a:rPr>
              <a:t>cos(2𝝎</a:t>
            </a:r>
            <a:r>
              <a:rPr lang="en-US" baseline="-25000" dirty="0">
                <a:latin typeface="Arial" charset="0"/>
                <a:ea typeface="Arial" charset="0"/>
                <a:cs typeface="Arial" charset="0"/>
              </a:rPr>
              <a:t>c</a:t>
            </a:r>
            <a:r>
              <a:rPr lang="en-US" dirty="0">
                <a:latin typeface="Arial" charset="0"/>
                <a:ea typeface="Arial" charset="0"/>
                <a:cs typeface="Arial" charset="0"/>
              </a:rPr>
              <a:t>t+𝝎</a:t>
            </a:r>
            <a:r>
              <a:rPr lang="en-US" baseline="-25000" dirty="0">
                <a:latin typeface="Arial" charset="0"/>
                <a:ea typeface="Arial" charset="0"/>
                <a:cs typeface="Arial" charset="0"/>
              </a:rPr>
              <a:t>m</a:t>
            </a:r>
            <a:r>
              <a:rPr lang="en-US" dirty="0">
                <a:latin typeface="Arial" charset="0"/>
                <a:ea typeface="Arial" charset="0"/>
                <a:cs typeface="Arial" charset="0"/>
              </a:rPr>
              <a:t>t) to give the original information signal cos(𝝎</a:t>
            </a:r>
            <a:r>
              <a:rPr lang="en-US" baseline="-25000" dirty="0">
                <a:latin typeface="Arial" charset="0"/>
                <a:ea typeface="Arial" charset="0"/>
                <a:cs typeface="Arial" charset="0"/>
              </a:rPr>
              <a:t>m</a:t>
            </a:r>
            <a:r>
              <a:rPr lang="en-US" dirty="0">
                <a:latin typeface="Arial" charset="0"/>
                <a:ea typeface="Arial" charset="0"/>
                <a:cs typeface="Arial" charset="0"/>
              </a:rPr>
              <a:t>t).</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When signals are received, they are very weak but circuits know as amplifiers increase their power.</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Like I said, it’s a miracle.</a:t>
            </a: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dirty="0"/>
          </a:p>
        </p:txBody>
      </p:sp>
    </p:spTree>
    <p:extLst>
      <p:ext uri="{BB962C8B-B14F-4D97-AF65-F5344CB8AC3E}">
        <p14:creationId xmlns:p14="http://schemas.microsoft.com/office/powerpoint/2010/main" val="34628661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Exercises</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73314" y="1518738"/>
            <a:ext cx="11045371" cy="4663440"/>
          </a:xfrm>
        </p:spPr>
        <p:txBody>
          <a:bodyPr>
            <a:noAutofit/>
          </a:bodyPr>
          <a:lstStyle/>
          <a:p>
            <a:pPr marL="457200" indent="-457200" algn="l">
              <a:spcBef>
                <a:spcPts val="200"/>
              </a:spcBef>
              <a:buFont typeface="+mj-lt"/>
              <a:buAutoNum type="arabicPeriod"/>
            </a:pPr>
            <a:r>
              <a:rPr lang="en-US" sz="2000" dirty="0">
                <a:latin typeface="Arial" charset="0"/>
                <a:ea typeface="Arial" charset="0"/>
                <a:cs typeface="Arial" charset="0"/>
              </a:rPr>
              <a:t>Build an FM detector from and SDR using GNU Radio</a:t>
            </a:r>
          </a:p>
          <a:p>
            <a:pPr marL="457200" indent="-457200" algn="l">
              <a:spcBef>
                <a:spcPts val="200"/>
              </a:spcBef>
              <a:buFont typeface="+mj-lt"/>
              <a:buAutoNum type="arabicPeriod"/>
            </a:pPr>
            <a:r>
              <a:rPr lang="en-US" sz="2000" dirty="0">
                <a:latin typeface="Arial" charset="0"/>
                <a:ea typeface="Arial" charset="0"/>
                <a:cs typeface="Arial" charset="0"/>
              </a:rPr>
              <a:t>Intercept 802.11, BLE, Zigbee communication and log it.</a:t>
            </a:r>
          </a:p>
          <a:p>
            <a:pPr marL="457200" indent="-457200" algn="l">
              <a:spcBef>
                <a:spcPts val="200"/>
              </a:spcBef>
              <a:buFont typeface="+mj-lt"/>
              <a:buAutoNum type="arabicPeriod"/>
            </a:pPr>
            <a:r>
              <a:rPr lang="en-US" sz="2000" dirty="0">
                <a:latin typeface="Arial" charset="0"/>
                <a:ea typeface="Arial" charset="0"/>
                <a:cs typeface="Arial" charset="0"/>
              </a:rPr>
              <a:t>Use 3 SDR's to jam a low power 802.11 transmitter.</a:t>
            </a:r>
          </a:p>
          <a:p>
            <a:pPr marL="457200" indent="-457200" algn="l">
              <a:spcBef>
                <a:spcPts val="200"/>
              </a:spcBef>
              <a:buFont typeface="+mj-lt"/>
              <a:buAutoNum type="arabicPeriod"/>
            </a:pPr>
            <a:r>
              <a:rPr lang="en-US" sz="2000" dirty="0">
                <a:latin typeface="Arial" charset="0"/>
                <a:ea typeface="Arial" charset="0"/>
                <a:cs typeface="Arial" charset="0"/>
              </a:rPr>
              <a:t>Develop a GNU based SDR decoder to capture (unencrypted) airplane routing information.</a:t>
            </a:r>
          </a:p>
          <a:p>
            <a:pPr marL="457200" indent="-457200" algn="l">
              <a:spcBef>
                <a:spcPts val="200"/>
              </a:spcBef>
              <a:buFont typeface="+mj-lt"/>
              <a:buAutoNum type="arabicPeriod"/>
            </a:pPr>
            <a:r>
              <a:rPr lang="en-US" sz="2000" dirty="0">
                <a:latin typeface="Arial" charset="0"/>
                <a:ea typeface="Arial" charset="0"/>
                <a:cs typeface="Arial" charset="0"/>
              </a:rPr>
              <a:t>Calculate the power needed to effectively jam IoT reception via wireless.</a:t>
            </a:r>
          </a:p>
          <a:p>
            <a:pPr marL="457200" indent="-457200" algn="l">
              <a:spcBef>
                <a:spcPts val="200"/>
              </a:spcBef>
              <a:buFont typeface="+mj-lt"/>
              <a:buAutoNum type="arabicPeriod"/>
            </a:pPr>
            <a:r>
              <a:rPr lang="en-US" sz="2000" dirty="0">
                <a:latin typeface="Arial" charset="0"/>
                <a:ea typeface="Arial" charset="0"/>
                <a:cs typeface="Arial" charset="0"/>
              </a:rPr>
              <a:t>How many standard SDR's (or sdr's with standard amps) would you need?  What is the area of effect?</a:t>
            </a:r>
          </a:p>
          <a:p>
            <a:pPr marL="457200" indent="-457200" algn="l">
              <a:spcBef>
                <a:spcPts val="200"/>
              </a:spcBef>
              <a:buFont typeface="+mj-lt"/>
              <a:buAutoNum type="arabicPeriod"/>
            </a:pPr>
            <a:r>
              <a:rPr lang="en-US" sz="2000" dirty="0">
                <a:latin typeface="Arial" charset="0"/>
                <a:ea typeface="Arial" charset="0"/>
                <a:cs typeface="Arial" charset="0"/>
              </a:rPr>
              <a:t>Can you glitch IoT wireless communications with standard protocols? Are there any protocols that are resilient to this?</a:t>
            </a:r>
          </a:p>
          <a:p>
            <a:pPr marL="457200" indent="-457200" algn="l">
              <a:spcBef>
                <a:spcPts val="200"/>
              </a:spcBef>
              <a:buFont typeface="+mj-lt"/>
              <a:buAutoNum type="arabicPeriod"/>
            </a:pPr>
            <a:r>
              <a:rPr lang="en-US" sz="2000" dirty="0">
                <a:latin typeface="Arial" charset="0"/>
                <a:ea typeface="Arial" charset="0"/>
                <a:cs typeface="Arial" charset="0"/>
              </a:rPr>
              <a:t>Can you apply RF to interfere with IoT performance?  Is there an analogy with software fuzzing?</a:t>
            </a:r>
          </a:p>
          <a:p>
            <a:pPr marL="457200" indent="-457200" algn="l">
              <a:spcBef>
                <a:spcPts val="200"/>
              </a:spcBef>
              <a:buFont typeface="+mj-lt"/>
              <a:buAutoNum type="arabicPeriod"/>
            </a:pPr>
            <a:r>
              <a:rPr lang="en-US" sz="2000" dirty="0">
                <a:latin typeface="Arial" charset="0"/>
                <a:ea typeface="Arial" charset="0"/>
                <a:cs typeface="Arial" charset="0"/>
              </a:rPr>
              <a:t>Reverse engineer and jam/interpose wireless weather station protocol</a:t>
            </a:r>
          </a:p>
          <a:p>
            <a:pPr marL="457200" indent="-457200" algn="l">
              <a:spcBef>
                <a:spcPts val="200"/>
              </a:spcBef>
              <a:buFont typeface="+mj-lt"/>
              <a:buAutoNum type="arabicPeriod"/>
            </a:pPr>
            <a:r>
              <a:rPr lang="en-US" sz="2000" dirty="0">
                <a:latin typeface="Arial" charset="0"/>
                <a:ea typeface="Arial" charset="0"/>
                <a:cs typeface="Arial" charset="0"/>
              </a:rPr>
              <a:t>Reverse engineer and jam/interpose wireless car based protocol</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dirty="0"/>
          </a:p>
        </p:txBody>
      </p:sp>
    </p:spTree>
    <p:extLst>
      <p:ext uri="{BB962C8B-B14F-4D97-AF65-F5344CB8AC3E}">
        <p14:creationId xmlns:p14="http://schemas.microsoft.com/office/powerpoint/2010/main" val="36243957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References</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400" y="2035130"/>
            <a:ext cx="10186124" cy="3756070"/>
          </a:xfrm>
        </p:spPr>
        <p:txBody>
          <a:bodyPr>
            <a:noAutofit/>
          </a:bodyPr>
          <a:lstStyle/>
          <a:p>
            <a:pPr marL="342900" indent="-342900" algn="l">
              <a:spcBef>
                <a:spcPts val="500"/>
              </a:spcBef>
              <a:buFont typeface="Arial" charset="0"/>
              <a:buChar char="•"/>
            </a:pPr>
            <a:r>
              <a:rPr lang="en-US" sz="2000" dirty="0">
                <a:latin typeface="Arial" charset="0"/>
                <a:ea typeface="Arial" charset="0"/>
                <a:cs typeface="Arial" charset="0"/>
              </a:rPr>
              <a:t>Michael Ossmann, </a:t>
            </a:r>
            <a:r>
              <a:rPr lang="en-US" sz="2000" dirty="0">
                <a:latin typeface="Arial" charset="0"/>
                <a:ea typeface="Arial" charset="0"/>
                <a:cs typeface="Arial" charset="0"/>
                <a:hlinkClick r:id="rId3"/>
              </a:rPr>
              <a:t>https://greatscottgadgets.com/hackrf/</a:t>
            </a:r>
            <a:r>
              <a:rPr lang="en-US" sz="2000" dirty="0">
                <a:latin typeface="Arial" charset="0"/>
                <a:ea typeface="Arial" charset="0"/>
                <a:cs typeface="Arial" charset="0"/>
              </a:rPr>
              <a:t> (Tutorial)</a:t>
            </a:r>
          </a:p>
          <a:p>
            <a:pPr marL="342900" indent="-342900" algn="l">
              <a:spcBef>
                <a:spcPts val="500"/>
              </a:spcBef>
              <a:buFont typeface="Arial" charset="0"/>
              <a:buChar char="•"/>
            </a:pPr>
            <a:r>
              <a:rPr lang="en-US" sz="2000" dirty="0">
                <a:latin typeface="Arial" charset="0"/>
                <a:ea typeface="Arial" charset="0"/>
                <a:cs typeface="Arial" charset="0"/>
              </a:rPr>
              <a:t>GNU Radio</a:t>
            </a:r>
          </a:p>
          <a:p>
            <a:pPr marL="342900" indent="-342900" algn="l">
              <a:spcBef>
                <a:spcPts val="500"/>
              </a:spcBef>
              <a:buFont typeface="Arial" charset="0"/>
              <a:buChar char="•"/>
            </a:pPr>
            <a:r>
              <a:rPr lang="en-US" sz="2000" dirty="0">
                <a:latin typeface="Arial" charset="0"/>
                <a:ea typeface="Arial" charset="0"/>
                <a:cs typeface="Arial" charset="0"/>
              </a:rPr>
              <a:t>ARRL Handbook</a:t>
            </a:r>
          </a:p>
          <a:p>
            <a:pPr marL="342900" indent="-342900" algn="l">
              <a:spcBef>
                <a:spcPts val="500"/>
              </a:spcBef>
              <a:buFont typeface="Arial" charset="0"/>
              <a:buChar char="•"/>
            </a:pPr>
            <a:r>
              <a:rPr lang="en-US" sz="2000" dirty="0">
                <a:latin typeface="Arial" charset="0"/>
                <a:ea typeface="Arial" charset="0"/>
                <a:cs typeface="Arial" charset="0"/>
              </a:rPr>
              <a:t>Petrich and MacDermott, Digital signal processing and GNU radio</a:t>
            </a:r>
          </a:p>
          <a:p>
            <a:pPr marL="342900" indent="-342900" algn="l">
              <a:spcBef>
                <a:spcPts val="500"/>
              </a:spcBef>
              <a:buFont typeface="Arial" charset="0"/>
              <a:buChar char="•"/>
            </a:pPr>
            <a:r>
              <a:rPr lang="en-US" sz="2000" dirty="0">
                <a:latin typeface="Arial" panose="020B0604020202020204" pitchFamily="34" charset="0"/>
                <a:cs typeface="Arial" panose="020B0604020202020204" pitchFamily="34" charset="0"/>
              </a:rPr>
              <a:t>Bloess, Segata, Sommer and Dressler,  </a:t>
            </a:r>
            <a:r>
              <a:rPr lang="en-US" sz="2000" b="1" dirty="0"/>
              <a:t>An IEEE 802.11a/g/p OFDM Receiver for GNU Radio </a:t>
            </a:r>
          </a:p>
          <a:p>
            <a:pPr marL="342900" indent="-342900" algn="l">
              <a:spcBef>
                <a:spcPts val="500"/>
              </a:spcBef>
              <a:buFont typeface="Arial" charset="0"/>
              <a:buChar char="•"/>
            </a:pPr>
            <a:r>
              <a:rPr lang="en-US" sz="2000" b="1" dirty="0"/>
              <a:t>Adamy, Electronic Warfare 101</a:t>
            </a:r>
          </a:p>
          <a:p>
            <a:pPr marL="342900" indent="-342900" algn="l">
              <a:spcBef>
                <a:spcPts val="500"/>
              </a:spcBef>
              <a:buFont typeface="Arial" charset="0"/>
              <a:buChar char="•"/>
            </a:pPr>
            <a:r>
              <a:rPr lang="en-US" sz="2000" b="1" dirty="0"/>
              <a:t>SDR for the masses</a:t>
            </a:r>
            <a:endParaRPr lang="en-US" sz="2000" dirty="0"/>
          </a:p>
          <a:p>
            <a:pPr marL="342900" indent="-342900" algn="l">
              <a:buFont typeface="Arial"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dirty="0"/>
          </a:p>
        </p:txBody>
      </p:sp>
    </p:spTree>
    <p:extLst>
      <p:ext uri="{BB962C8B-B14F-4D97-AF65-F5344CB8AC3E}">
        <p14:creationId xmlns:p14="http://schemas.microsoft.com/office/powerpoint/2010/main" val="830896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License</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12206" y="1692911"/>
            <a:ext cx="11582400" cy="4663440"/>
          </a:xfrm>
        </p:spPr>
        <p:txBody>
          <a:bodyPr>
            <a:noAutofit/>
          </a:bodyPr>
          <a:lstStyle/>
          <a:p>
            <a:pPr marL="342900" indent="-342900" algn="l">
              <a:buFont typeface="Arial" charset="0"/>
              <a:buChar char="•"/>
            </a:pPr>
            <a:r>
              <a:rPr lang="en-US" dirty="0">
                <a:latin typeface="Arial" charset="0"/>
                <a:ea typeface="Arial" charset="0"/>
                <a:cs typeface="Arial" charset="0"/>
              </a:rPr>
              <a:t>This material is licensed under Apache License, Version 2.0, January 2004.</a:t>
            </a:r>
          </a:p>
          <a:p>
            <a:pPr marL="342900" indent="-342900" algn="l">
              <a:buFont typeface="Arial" charset="0"/>
              <a:buChar char="•"/>
            </a:pPr>
            <a:r>
              <a:rPr lang="en-US" dirty="0">
                <a:latin typeface="Arial" charset="0"/>
                <a:ea typeface="Arial" charset="0"/>
                <a:cs typeface="Arial" charset="0"/>
              </a:rPr>
              <a:t>Use, duplication or distribution of this material is subject to this license and any such use, duplication or distribution constitutes consent to license terms.</a:t>
            </a:r>
          </a:p>
          <a:p>
            <a:pPr marL="342900" indent="-342900" algn="l">
              <a:buFont typeface="Arial" charset="0"/>
              <a:buChar char="•"/>
            </a:pPr>
            <a:r>
              <a:rPr lang="en-US" dirty="0">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dirty="0"/>
          </a:p>
        </p:txBody>
      </p:sp>
    </p:spTree>
    <p:extLst>
      <p:ext uri="{BB962C8B-B14F-4D97-AF65-F5344CB8AC3E}">
        <p14:creationId xmlns:p14="http://schemas.microsoft.com/office/powerpoint/2010/main" val="33740044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84" y="215659"/>
            <a:ext cx="11155807" cy="868362"/>
          </a:xfrm>
        </p:spPr>
        <p:txBody>
          <a:bodyPr anchor="ctr">
            <a:normAutofit/>
          </a:bodyPr>
          <a:lstStyle/>
          <a:p>
            <a:pPr algn="ctr"/>
            <a:r>
              <a:rPr lang="en-US" sz="4400" dirty="0">
                <a:latin typeface="Arial" panose="020B0604020202020204" pitchFamily="34" charset="0"/>
                <a:cs typeface="Arial" panose="020B0604020202020204" pitchFamily="34" charset="0"/>
              </a:rPr>
              <a:t>Beam forming 802.11 protocol stack</a:t>
            </a:r>
            <a:endParaRPr lang="en-US" sz="4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dirty="0"/>
          </a:p>
        </p:txBody>
      </p:sp>
      <p:pic>
        <p:nvPicPr>
          <p:cNvPr id="4" name="Picture 3">
            <a:extLst>
              <a:ext uri="{FF2B5EF4-FFF2-40B4-BE49-F238E27FC236}">
                <a16:creationId xmlns:a16="http://schemas.microsoft.com/office/drawing/2014/main" id="{7635DF70-79FB-E043-BF94-B3001109A78B}"/>
              </a:ext>
            </a:extLst>
          </p:cNvPr>
          <p:cNvPicPr>
            <a:picLocks noChangeAspect="1"/>
          </p:cNvPicPr>
          <p:nvPr/>
        </p:nvPicPr>
        <p:blipFill>
          <a:blip r:embed="rId3"/>
          <a:stretch>
            <a:fillRect/>
          </a:stretch>
        </p:blipFill>
        <p:spPr>
          <a:xfrm>
            <a:off x="1240971" y="1175657"/>
            <a:ext cx="8784771" cy="5493242"/>
          </a:xfrm>
          <a:prstGeom prst="rect">
            <a:avLst/>
          </a:prstGeom>
        </p:spPr>
      </p:pic>
    </p:spTree>
    <p:extLst>
      <p:ext uri="{BB962C8B-B14F-4D97-AF65-F5344CB8AC3E}">
        <p14:creationId xmlns:p14="http://schemas.microsoft.com/office/powerpoint/2010/main" val="33694800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84" y="215659"/>
            <a:ext cx="11155807" cy="868362"/>
          </a:xfrm>
        </p:spPr>
        <p:txBody>
          <a:bodyPr anchor="ctr">
            <a:normAutofit/>
          </a:bodyPr>
          <a:lstStyle/>
          <a:p>
            <a:pPr algn="ctr"/>
            <a:r>
              <a:rPr lang="en-US" sz="4400" dirty="0">
                <a:latin typeface="Arial" panose="020B0604020202020204" pitchFamily="34" charset="0"/>
                <a:cs typeface="Arial" panose="020B0604020202020204" pitchFamily="34" charset="0"/>
              </a:rPr>
              <a:t>Mac frame format</a:t>
            </a:r>
            <a:endParaRPr lang="en-US" sz="4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dirty="0"/>
          </a:p>
        </p:txBody>
      </p:sp>
      <p:pic>
        <p:nvPicPr>
          <p:cNvPr id="6" name="Picture 5">
            <a:extLst>
              <a:ext uri="{FF2B5EF4-FFF2-40B4-BE49-F238E27FC236}">
                <a16:creationId xmlns:a16="http://schemas.microsoft.com/office/drawing/2014/main" id="{DD1F9014-7D45-8F46-9E87-2B2700383206}"/>
              </a:ext>
            </a:extLst>
          </p:cNvPr>
          <p:cNvPicPr>
            <a:picLocks noChangeAspect="1"/>
          </p:cNvPicPr>
          <p:nvPr/>
        </p:nvPicPr>
        <p:blipFill>
          <a:blip r:embed="rId3"/>
          <a:stretch>
            <a:fillRect/>
          </a:stretch>
        </p:blipFill>
        <p:spPr>
          <a:xfrm>
            <a:off x="457199" y="990165"/>
            <a:ext cx="7251486" cy="5603421"/>
          </a:xfrm>
          <a:prstGeom prst="rect">
            <a:avLst/>
          </a:prstGeom>
        </p:spPr>
      </p:pic>
      <p:pic>
        <p:nvPicPr>
          <p:cNvPr id="1026" name="Picture 2" descr="page12image8414288">
            <a:extLst>
              <a:ext uri="{FF2B5EF4-FFF2-40B4-BE49-F238E27FC236}">
                <a16:creationId xmlns:a16="http://schemas.microsoft.com/office/drawing/2014/main" id="{5CA42E66-6DA3-A64D-80E3-1513C6FE301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889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2image8416976">
            <a:extLst>
              <a:ext uri="{FF2B5EF4-FFF2-40B4-BE49-F238E27FC236}">
                <a16:creationId xmlns:a16="http://schemas.microsoft.com/office/drawing/2014/main" id="{073E3C9B-D734-2544-8E26-1CA921148EC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101600" cy="546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2image8420560">
            <a:extLst>
              <a:ext uri="{FF2B5EF4-FFF2-40B4-BE49-F238E27FC236}">
                <a16:creationId xmlns:a16="http://schemas.microsoft.com/office/drawing/2014/main" id="{E486782F-16B7-5E42-B7FD-63FB65A624E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0" y="0"/>
            <a:ext cx="101600" cy="111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256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84" y="215659"/>
            <a:ext cx="11155807" cy="868362"/>
          </a:xfrm>
        </p:spPr>
        <p:txBody>
          <a:bodyPr anchor="ctr">
            <a:normAutofit/>
          </a:bodyPr>
          <a:lstStyle/>
          <a:p>
            <a:pPr algn="ctr"/>
            <a:r>
              <a:rPr lang="en-US" sz="4400" dirty="0">
                <a:latin typeface="Arial" panose="020B0604020202020204" pitchFamily="34" charset="0"/>
                <a:cs typeface="Arial" panose="020B0604020202020204" pitchFamily="34" charset="0"/>
              </a:rPr>
              <a:t>OFDM integration</a:t>
            </a:r>
            <a:endParaRPr lang="en-US" sz="4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dirty="0"/>
          </a:p>
        </p:txBody>
      </p:sp>
      <p:pic>
        <p:nvPicPr>
          <p:cNvPr id="4" name="Picture 3">
            <a:extLst>
              <a:ext uri="{FF2B5EF4-FFF2-40B4-BE49-F238E27FC236}">
                <a16:creationId xmlns:a16="http://schemas.microsoft.com/office/drawing/2014/main" id="{82D95B7D-48D8-DD4F-A7DE-B454C5D2EBE3}"/>
              </a:ext>
            </a:extLst>
          </p:cNvPr>
          <p:cNvPicPr>
            <a:picLocks noChangeAspect="1"/>
          </p:cNvPicPr>
          <p:nvPr/>
        </p:nvPicPr>
        <p:blipFill>
          <a:blip r:embed="rId3"/>
          <a:stretch>
            <a:fillRect/>
          </a:stretch>
        </p:blipFill>
        <p:spPr>
          <a:xfrm>
            <a:off x="359224" y="1289958"/>
            <a:ext cx="7396847" cy="5715746"/>
          </a:xfrm>
          <a:prstGeom prst="rect">
            <a:avLst/>
          </a:prstGeom>
        </p:spPr>
      </p:pic>
    </p:spTree>
    <p:extLst>
      <p:ext uri="{BB962C8B-B14F-4D97-AF65-F5344CB8AC3E}">
        <p14:creationId xmlns:p14="http://schemas.microsoft.com/office/powerpoint/2010/main" val="42848264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0059383" cy="868362"/>
          </a:xfrm>
        </p:spPr>
        <p:txBody>
          <a:bodyPr anchor="ctr">
            <a:normAutofit/>
          </a:bodyPr>
          <a:lstStyle/>
          <a:p>
            <a:pPr algn="ctr"/>
            <a:r>
              <a:rPr lang="en-US" sz="4400" dirty="0">
                <a:latin typeface="Arial" panose="020B0604020202020204" pitchFamily="34" charset="0"/>
                <a:cs typeface="Arial" panose="020B0604020202020204" pitchFamily="34" charset="0"/>
              </a:rPr>
              <a:t>Radio and SDR</a:t>
            </a:r>
          </a:p>
        </p:txBody>
      </p:sp>
      <p:sp>
        <p:nvSpPr>
          <p:cNvPr id="3" name="Content Placeholder 2"/>
          <p:cNvSpPr>
            <a:spLocks noGrp="1"/>
          </p:cNvSpPr>
          <p:nvPr>
            <p:ph idx="1"/>
          </p:nvPr>
        </p:nvSpPr>
        <p:spPr>
          <a:xfrm>
            <a:off x="504494" y="1886645"/>
            <a:ext cx="11183011" cy="4017467"/>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Radios and transmission of EM waves.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Propagation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Modulation (OFDM, BPSK ...)</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Digital signal processing</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SDR’s</a:t>
            </a:r>
          </a:p>
          <a:p>
            <a:pPr marL="342900" indent="-342900" algn="l">
              <a:spcBef>
                <a:spcPts val="400"/>
              </a:spcBef>
              <a:buFont typeface="Arial" panose="020B0604020202020204" pitchFamily="34" charset="0"/>
              <a:buChar char="•"/>
            </a:pPr>
            <a:r>
              <a:rPr lang="en-US" sz="2000" dirty="0">
                <a:latin typeface="Arial" charset="0"/>
                <a:cs typeface="Arial" charset="0"/>
              </a:rPr>
              <a:t>GNU radio</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Electronic warfare: jamming, spread spectrum</a:t>
            </a:r>
            <a:endParaRPr lang="en-US" sz="2000" dirty="0">
              <a:latin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cs typeface="Arial" charset="0"/>
              </a:rPr>
              <a:t>SDR’s: HackRF One, Ettus USRP</a:t>
            </a: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dirty="0"/>
          </a:p>
        </p:txBody>
      </p:sp>
    </p:spTree>
    <p:extLst>
      <p:ext uri="{BB962C8B-B14F-4D97-AF65-F5344CB8AC3E}">
        <p14:creationId xmlns:p14="http://schemas.microsoft.com/office/powerpoint/2010/main" val="3104737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69809"/>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AM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6848" y="1257118"/>
                <a:ext cx="8845741" cy="497626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simplest modulation scheme is Amplitude modulation (AM).</a:t>
                </a:r>
              </a:p>
              <a:p>
                <a:pPr marL="342900" indent="-342900" algn="l">
                  <a:lnSpc>
                    <a:spcPct val="100000"/>
                  </a:lnSpc>
                  <a:spcBef>
                    <a:spcPts val="400"/>
                  </a:spcBef>
                  <a:buFont typeface="Arial" panose="020B0604020202020204" pitchFamily="34" charset="0"/>
                  <a:buChar char="•"/>
                </a:pPr>
                <a:r>
                  <a:rPr lang="en-US" sz="2000" dirty="0">
                    <a:latin typeface="Arial" charset="0"/>
                    <a:ea typeface="Arial" charset="0"/>
                    <a:cs typeface="Arial" charset="0"/>
                  </a:rPr>
                  <a:t>Given the carrier wave, cos(𝝎</a:t>
                </a:r>
                <a:r>
                  <a:rPr lang="en-US" sz="2000" baseline="-25000" dirty="0">
                    <a:latin typeface="Arial" charset="0"/>
                    <a:ea typeface="Arial" charset="0"/>
                    <a:cs typeface="Arial" charset="0"/>
                  </a:rPr>
                  <a:t>c</a:t>
                </a:r>
                <a:r>
                  <a:rPr lang="en-US" sz="2000" dirty="0">
                    <a:latin typeface="Arial" charset="0"/>
                    <a:ea typeface="Arial" charset="0"/>
                    <a:cs typeface="Arial" charset="0"/>
                  </a:rPr>
                  <a:t>t), the AM wave bearing a single frequency information component (a single tone, of frequency,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𝜔</m:t>
                        </m:r>
                      </m:e>
                      <m:sub>
                        <m:r>
                          <a:rPr lang="en-US" sz="2000" b="0" i="1" smtClean="0">
                            <a:latin typeface="Cambria Math" panose="02040503050406030204" pitchFamily="18" charset="0"/>
                            <a:cs typeface="Arial" charset="0"/>
                          </a:rPr>
                          <m:t>𝑚</m:t>
                        </m:r>
                      </m:sub>
                    </m:sSub>
                  </m:oMath>
                </a14:m>
                <a:r>
                  <a:rPr lang="en-US" sz="2000" dirty="0">
                    <a:latin typeface="Arial" charset="0"/>
                    <a:ea typeface="Arial" charset="0"/>
                    <a:cs typeface="Arial" charset="0"/>
                  </a:rPr>
                  <a:t>) is:</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cos(𝝎</a:t>
                </a:r>
                <a:r>
                  <a:rPr lang="en-US" baseline="-25000" dirty="0">
                    <a:latin typeface="Arial" charset="0"/>
                    <a:ea typeface="Arial" charset="0"/>
                    <a:cs typeface="Arial" charset="0"/>
                  </a:rPr>
                  <a:t>c</a:t>
                </a:r>
                <a:r>
                  <a:rPr lang="en-US" dirty="0">
                    <a:latin typeface="Arial" charset="0"/>
                    <a:ea typeface="Arial" charset="0"/>
                    <a:cs typeface="Arial" charset="0"/>
                  </a:rPr>
                  <a:t>t) (B cos(𝝎</a:t>
                </a:r>
                <a:r>
                  <a:rPr lang="en-US" baseline="-25000" dirty="0">
                    <a:latin typeface="Arial" charset="0"/>
                    <a:ea typeface="Arial" charset="0"/>
                    <a:cs typeface="Arial" charset="0"/>
                  </a:rPr>
                  <a:t>m</a:t>
                </a:r>
                <a:r>
                  <a:rPr lang="en-US" dirty="0">
                    <a:latin typeface="Arial" charset="0"/>
                    <a:ea typeface="Arial" charset="0"/>
                    <a:cs typeface="Arial" charset="0"/>
                  </a:rPr>
                  <a:t>t) + 1).  The constant term keeps the ”envelope” of the carrier positive.  The analytic representation with a scale factor is </a:t>
                </a: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𝑀</m:t>
                        </m:r>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𝑡</m:t>
                            </m:r>
                          </m:e>
                        </m:d>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𝐵</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𝑒</m:t>
                        </m:r>
                      </m:e>
                      <m:sup>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𝑗</m:t>
                            </m:r>
                            <m:r>
                              <a:rPr lang="en-US" i="1" smtClean="0">
                                <a:latin typeface="Cambria Math" panose="02040503050406030204" pitchFamily="18" charset="0"/>
                                <a:ea typeface="Cambria Math" panose="02040503050406030204" pitchFamily="18" charset="0"/>
                                <a:cs typeface="Arial" charset="0"/>
                              </a:rPr>
                              <m:t>𝜔</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𝑡</m:t>
                        </m:r>
                      </m:sup>
                    </m:sSup>
                    <m:r>
                      <a:rPr lang="en-US" b="0" i="1" smtClean="0">
                        <a:latin typeface="Cambria Math" panose="02040503050406030204" pitchFamily="18" charset="0"/>
                        <a:cs typeface="Arial" charset="0"/>
                      </a:rPr>
                      <m:t>(1+ </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𝑒</m:t>
                        </m:r>
                      </m:e>
                      <m:sup>
                        <m:r>
                          <a:rPr lang="en-US" b="0" i="1" smtClean="0">
                            <a:latin typeface="Cambria Math" panose="02040503050406030204" pitchFamily="18" charset="0"/>
                            <a:cs typeface="Arial" charset="0"/>
                          </a:rPr>
                          <m:t>𝑗</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𝑡</m:t>
                        </m:r>
                      </m:sup>
                    </m:sSup>
                    <m:r>
                      <a:rPr lang="en-US" b="0" i="1" smtClean="0">
                        <a:latin typeface="Cambria Math" panose="02040503050406030204" pitchFamily="18" charset="0"/>
                        <a:cs typeface="Arial" charset="0"/>
                      </a:rPr>
                      <m:t>)</m:t>
                    </m:r>
                  </m:oMath>
                </a14:m>
                <a:r>
                  <a:rPr lang="en-US" dirty="0">
                    <a:latin typeface="Arial" charset="0"/>
                    <a:ea typeface="Arial" charset="0"/>
                    <a:cs typeface="Arial" charset="0"/>
                  </a:rPr>
                  <a:t>.</a:t>
                </a:r>
              </a:p>
              <a:p>
                <a:pPr marL="800100" lvl="1" indent="-342900" algn="l">
                  <a:lnSpc>
                    <a:spcPct val="100000"/>
                  </a:lnSpc>
                  <a:spcBef>
                    <a:spcPts val="0"/>
                  </a:spcBef>
                  <a:buFont typeface="Arial" panose="020B0604020202020204" pitchFamily="34" charset="0"/>
                  <a:buChar char="•"/>
                </a:pPr>
                <a:r>
                  <a:rPr lang="en-US" dirty="0">
                    <a:latin typeface="Arial" charset="0"/>
                    <a:cs typeface="Arial" charset="0"/>
                  </a:rPr>
                  <a:t>To demodulate, we simple mix again with </a:t>
                </a: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𝑒</m:t>
                        </m:r>
                      </m:e>
                      <m:sup>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𝑗</m:t>
                            </m:r>
                            <m:r>
                              <a:rPr lang="en-US" i="1">
                                <a:latin typeface="Cambria Math" panose="02040503050406030204" pitchFamily="18" charset="0"/>
                                <a:ea typeface="Cambria Math" panose="02040503050406030204" pitchFamily="18" charset="0"/>
                                <a:cs typeface="Arial" charset="0"/>
                              </a:rPr>
                              <m:t>𝜔</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𝑡</m:t>
                        </m:r>
                      </m:sup>
                    </m:sSup>
                    <m:r>
                      <a:rPr lang="en-US" b="0" i="0" smtClean="0">
                        <a:latin typeface="Cambria Math" panose="02040503050406030204" pitchFamily="18" charset="0"/>
                        <a:cs typeface="Arial" charset="0"/>
                      </a:rPr>
                      <m:t>;</m:t>
                    </m:r>
                  </m:oMath>
                </a14:m>
                <a:r>
                  <a:rPr lang="en-US" dirty="0">
                    <a:latin typeface="Arial" charset="0"/>
                    <a:cs typeface="Arial" charset="0"/>
                  </a:rPr>
                  <a:t> however notice that in the analytic representation </a:t>
                </a:r>
                <a14:m>
                  <m:oMath xmlns:m="http://schemas.openxmlformats.org/officeDocument/2006/math">
                    <m:d>
                      <m:dPr>
                        <m:begChr m:val="|"/>
                        <m:endChr m:val="|"/>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𝑀</m:t>
                        </m:r>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𝑡</m:t>
                            </m:r>
                          </m:e>
                        </m:d>
                      </m:e>
                    </m:d>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𝐵</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(1+</m:t>
                    </m:r>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𝑒</m:t>
                        </m:r>
                      </m:e>
                      <m:sup>
                        <m:r>
                          <a:rPr lang="en-US" i="1">
                            <a:latin typeface="Cambria Math" panose="02040503050406030204" pitchFamily="18" charset="0"/>
                            <a:cs typeface="Arial" charset="0"/>
                          </a:rPr>
                          <m:t>𝑗</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𝜔</m:t>
                            </m:r>
                          </m:e>
                          <m:sub>
                            <m:r>
                              <a:rPr lang="en-US" i="1">
                                <a:latin typeface="Cambria Math" panose="02040503050406030204" pitchFamily="18" charset="0"/>
                                <a:cs typeface="Arial" charset="0"/>
                              </a:rPr>
                              <m:t>𝑚</m:t>
                            </m:r>
                          </m:sub>
                        </m:sSub>
                        <m:r>
                          <a:rPr lang="en-US" i="1">
                            <a:latin typeface="Cambria Math" panose="02040503050406030204" pitchFamily="18" charset="0"/>
                            <a:cs typeface="Arial" charset="0"/>
                          </a:rPr>
                          <m:t>𝑡</m:t>
                        </m:r>
                      </m:sup>
                    </m:sSup>
                    <m:r>
                      <a:rPr lang="en-US" b="0" i="1" smtClean="0">
                        <a:latin typeface="Cambria Math" panose="02040503050406030204" pitchFamily="18" charset="0"/>
                        <a:cs typeface="Arial" charset="0"/>
                      </a:rPr>
                      <m:t>)</m:t>
                    </m:r>
                  </m:oMath>
                </a14:m>
                <a:r>
                  <a:rPr lang="en-US" dirty="0">
                    <a:latin typeface="Arial" charset="0"/>
                    <a:cs typeface="Arial" charset="0"/>
                  </a:rPr>
                  <a:t>.</a:t>
                </a:r>
              </a:p>
              <a:p>
                <a:pPr marL="800100" lvl="1" indent="-342900" algn="l">
                  <a:lnSpc>
                    <a:spcPct val="100000"/>
                  </a:lnSpc>
                  <a:spcBef>
                    <a:spcPts val="0"/>
                  </a:spcBef>
                  <a:buFont typeface="Arial" panose="020B0604020202020204" pitchFamily="34" charset="0"/>
                  <a:buChar char="•"/>
                </a:pPr>
                <a:r>
                  <a:rPr lang="en-US" dirty="0">
                    <a:latin typeface="Arial" charset="0"/>
                    <a:cs typeface="Arial" charset="0"/>
                  </a:rPr>
                  <a:t>In the analog world, AM demodulators are fairly simple.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6848" y="1257118"/>
                <a:ext cx="8845741" cy="4976263"/>
              </a:xfrm>
              <a:blipFill>
                <a:blip r:embed="rId3"/>
                <a:stretch>
                  <a:fillRect l="-574" t="-1018" r="-12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a:t>
            </a:fld>
            <a:endParaRPr lang="en-US" dirty="0"/>
          </a:p>
        </p:txBody>
      </p:sp>
      <p:pic>
        <p:nvPicPr>
          <p:cNvPr id="4" name="Picture 3">
            <a:extLst>
              <a:ext uri="{FF2B5EF4-FFF2-40B4-BE49-F238E27FC236}">
                <a16:creationId xmlns:a16="http://schemas.microsoft.com/office/drawing/2014/main" id="{0D8AB1C9-F687-EA4E-A3F0-D4307457F84C}"/>
              </a:ext>
            </a:extLst>
          </p:cNvPr>
          <p:cNvPicPr>
            <a:picLocks noChangeAspect="1"/>
          </p:cNvPicPr>
          <p:nvPr/>
        </p:nvPicPr>
        <p:blipFill>
          <a:blip r:embed="rId4"/>
          <a:stretch>
            <a:fillRect/>
          </a:stretch>
        </p:blipFill>
        <p:spPr>
          <a:xfrm>
            <a:off x="9032590" y="169809"/>
            <a:ext cx="3107746" cy="3720020"/>
          </a:xfrm>
          <a:prstGeom prst="rect">
            <a:avLst/>
          </a:prstGeom>
        </p:spPr>
      </p:pic>
      <p:sp>
        <p:nvSpPr>
          <p:cNvPr id="6" name="TextBox 5">
            <a:extLst>
              <a:ext uri="{FF2B5EF4-FFF2-40B4-BE49-F238E27FC236}">
                <a16:creationId xmlns:a16="http://schemas.microsoft.com/office/drawing/2014/main" id="{A54DBEA7-EAF3-7B42-B2A8-1ACBF676F1D0}"/>
              </a:ext>
            </a:extLst>
          </p:cNvPr>
          <p:cNvSpPr txBox="1"/>
          <p:nvPr/>
        </p:nvSpPr>
        <p:spPr>
          <a:xfrm>
            <a:off x="5177641" y="6046091"/>
            <a:ext cx="6827510" cy="276999"/>
          </a:xfrm>
          <a:prstGeom prst="rect">
            <a:avLst/>
          </a:prstGeom>
          <a:noFill/>
        </p:spPr>
        <p:txBody>
          <a:bodyPr wrap="none" rtlCol="0">
            <a:spAutoFit/>
          </a:bodyPr>
          <a:lstStyle/>
          <a:p>
            <a:r>
              <a:rPr lang="en-US" sz="1200" dirty="0"/>
              <a:t>Figure from https://www.physics-and-radio-electronics.com/blog/amplitude-modulation/</a:t>
            </a:r>
          </a:p>
        </p:txBody>
      </p:sp>
      <p:sp>
        <p:nvSpPr>
          <p:cNvPr id="7" name="Shape 49">
            <a:extLst>
              <a:ext uri="{FF2B5EF4-FFF2-40B4-BE49-F238E27FC236}">
                <a16:creationId xmlns:a16="http://schemas.microsoft.com/office/drawing/2014/main" id="{43E7D853-6C6D-0845-8027-00B1521592A4}"/>
              </a:ext>
            </a:extLst>
          </p:cNvPr>
          <p:cNvSpPr/>
          <p:nvPr/>
        </p:nvSpPr>
        <p:spPr>
          <a:xfrm>
            <a:off x="266924" y="6200363"/>
            <a:ext cx="2161100" cy="338550"/>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a:latin typeface="Calibri"/>
                <a:ea typeface="Calibri"/>
                <a:cs typeface="Calibri"/>
                <a:sym typeface="Calibri"/>
              </a:defRPr>
            </a:lvl1pPr>
          </a:lstStyle>
          <a:p>
            <a:pPr lvl="0">
              <a:defRPr sz="1800"/>
            </a:pPr>
            <a:r>
              <a:rPr lang="en-US" sz="1600" dirty="0"/>
              <a:t>Analog </a:t>
            </a:r>
            <a:r>
              <a:rPr sz="1600" dirty="0"/>
              <a:t>AM </a:t>
            </a:r>
            <a:r>
              <a:rPr lang="en-US" sz="1600" dirty="0"/>
              <a:t>Demodulator</a:t>
            </a:r>
            <a:endParaRPr sz="1600" dirty="0"/>
          </a:p>
        </p:txBody>
      </p:sp>
      <p:pic>
        <p:nvPicPr>
          <p:cNvPr id="8" name="Picture 7">
            <a:extLst>
              <a:ext uri="{FF2B5EF4-FFF2-40B4-BE49-F238E27FC236}">
                <a16:creationId xmlns:a16="http://schemas.microsoft.com/office/drawing/2014/main" id="{F16151BB-4D34-BF41-BB88-1C58DE03550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6924" y="4747965"/>
            <a:ext cx="4044044" cy="1146866"/>
          </a:xfrm>
          <a:prstGeom prst="rect">
            <a:avLst/>
          </a:prstGeom>
        </p:spPr>
      </p:pic>
    </p:spTree>
    <p:extLst>
      <p:ext uri="{BB962C8B-B14F-4D97-AF65-F5344CB8AC3E}">
        <p14:creationId xmlns:p14="http://schemas.microsoft.com/office/powerpoint/2010/main" val="259135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677" y="94653"/>
            <a:ext cx="11636679" cy="868362"/>
          </a:xfrm>
        </p:spPr>
        <p:txBody>
          <a:bodyPr anchor="ctr">
            <a:normAutofit/>
          </a:bodyPr>
          <a:lstStyle/>
          <a:p>
            <a:pPr algn="ctr"/>
            <a:r>
              <a:rPr lang="en-US" sz="4400" dirty="0">
                <a:latin typeface="Arial" panose="020B0604020202020204" pitchFamily="34" charset="0"/>
                <a:cs typeface="Arial" panose="020B0604020202020204" pitchFamily="34" charset="0"/>
              </a:rPr>
              <a:t>FM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5956" y="1857550"/>
                <a:ext cx="8587717" cy="5078117"/>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Our second modulation scheme, Frequency modulation, mixes the carrier with an information signal by varying the frequency (but not the amplitude) of the carrier in a manner related to the signal.  </a:t>
                </a:r>
              </a:p>
              <a:p>
                <a:pPr marL="342900" indent="-342900" algn="l">
                  <a:buFont typeface="Arial" panose="020B0604020202020204" pitchFamily="34" charset="0"/>
                  <a:buChar char="•"/>
                </a:pPr>
                <a:r>
                  <a:rPr lang="en-US" sz="2000" dirty="0">
                    <a:latin typeface="Arial" charset="0"/>
                    <a:ea typeface="Arial" charset="0"/>
                    <a:cs typeface="Arial" charset="0"/>
                  </a:rPr>
                  <a:t>An FM modulated carrier bearing a single frequency information component has the following equation:</a:t>
                </a: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𝑀</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𝑡</m:t>
                        </m:r>
                      </m:e>
                    </m:d>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𝐶</m:t>
                        </m:r>
                      </m:sub>
                    </m:sSub>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cos</m:t>
                        </m:r>
                      </m:fName>
                      <m:e>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𝜔</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𝑚</m:t>
                                </m:r>
                              </m:sub>
                            </m:sSub>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cos</m:t>
                                </m:r>
                              </m:fName>
                              <m:e>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𝑡</m:t>
                                    </m:r>
                                  </m:e>
                                </m:d>
                              </m:e>
                            </m:func>
                          </m:e>
                        </m:d>
                      </m:e>
                    </m:func>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m:rPr>
                        <m:sty m:val="p"/>
                      </m:rPr>
                      <a:rPr lang="en-US" sz="2000">
                        <a:latin typeface="Cambria Math" panose="02040503050406030204" pitchFamily="18" charset="0"/>
                        <a:cs typeface="Arial" charset="0"/>
                      </a:rPr>
                      <m:t>cos</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recovers the original information signal</a:t>
                </a:r>
              </a:p>
              <a:p>
                <a:pPr marL="342900" indent="-342900" algn="l">
                  <a:buFont typeface="Arial" panose="020B0604020202020204" pitchFamily="34" charset="0"/>
                  <a:buChar char="•"/>
                </a:pPr>
                <a:r>
                  <a:rPr lang="en-US" sz="2000" dirty="0">
                    <a:latin typeface="Arial" charset="0"/>
                    <a:ea typeface="Arial" charset="0"/>
                    <a:cs typeface="Arial" charset="0"/>
                  </a:rPr>
                  <a:t>Analog FM demodulators are more complicated than AM demodulators but FM signals have much better noise immunity.  They usually work (as in the case of the ratio detector) by converting frequency variations to amplitude variations.</a:t>
                </a:r>
              </a:p>
              <a:p>
                <a:pPr marL="342900" indent="-342900" algn="l">
                  <a:buFont typeface="Arial" panose="020B0604020202020204" pitchFamily="34"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5956" y="1857550"/>
                <a:ext cx="8587717" cy="5078117"/>
              </a:xfrm>
              <a:blipFill>
                <a:blip r:embed="rId3"/>
                <a:stretch>
                  <a:fillRect l="-591" t="-998" r="-1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a:t>
            </a:fld>
            <a:endParaRPr lang="en-US" dirty="0"/>
          </a:p>
        </p:txBody>
      </p:sp>
      <p:pic>
        <p:nvPicPr>
          <p:cNvPr id="6" name="Picture 5">
            <a:extLst>
              <a:ext uri="{FF2B5EF4-FFF2-40B4-BE49-F238E27FC236}">
                <a16:creationId xmlns:a16="http://schemas.microsoft.com/office/drawing/2014/main" id="{185AA154-AB75-9B4F-80BC-94185B2A7BF0}"/>
              </a:ext>
            </a:extLst>
          </p:cNvPr>
          <p:cNvPicPr>
            <a:picLocks noChangeAspect="1"/>
          </p:cNvPicPr>
          <p:nvPr/>
        </p:nvPicPr>
        <p:blipFill>
          <a:blip r:embed="rId4"/>
          <a:stretch>
            <a:fillRect/>
          </a:stretch>
        </p:blipFill>
        <p:spPr>
          <a:xfrm>
            <a:off x="8766628" y="103993"/>
            <a:ext cx="3317421" cy="3292352"/>
          </a:xfrm>
          <a:prstGeom prst="rect">
            <a:avLst/>
          </a:prstGeom>
        </p:spPr>
      </p:pic>
      <p:sp>
        <p:nvSpPr>
          <p:cNvPr id="7" name="TextBox 6">
            <a:extLst>
              <a:ext uri="{FF2B5EF4-FFF2-40B4-BE49-F238E27FC236}">
                <a16:creationId xmlns:a16="http://schemas.microsoft.com/office/drawing/2014/main" id="{16027745-27DD-7647-9703-2CF7655AF809}"/>
              </a:ext>
            </a:extLst>
          </p:cNvPr>
          <p:cNvSpPr txBox="1"/>
          <p:nvPr/>
        </p:nvSpPr>
        <p:spPr>
          <a:xfrm>
            <a:off x="5321111" y="3624112"/>
            <a:ext cx="6827510" cy="276999"/>
          </a:xfrm>
          <a:prstGeom prst="rect">
            <a:avLst/>
          </a:prstGeom>
          <a:noFill/>
        </p:spPr>
        <p:txBody>
          <a:bodyPr wrap="none" rtlCol="0">
            <a:spAutoFit/>
          </a:bodyPr>
          <a:lstStyle/>
          <a:p>
            <a:r>
              <a:rPr lang="en-US" sz="1200" dirty="0"/>
              <a:t>Figure from https://www.physics-and-radio-electronics.com/blog/frequency-modulation/</a:t>
            </a:r>
          </a:p>
        </p:txBody>
      </p:sp>
      <p:sp>
        <p:nvSpPr>
          <p:cNvPr id="8" name="Shape 51">
            <a:extLst>
              <a:ext uri="{FF2B5EF4-FFF2-40B4-BE49-F238E27FC236}">
                <a16:creationId xmlns:a16="http://schemas.microsoft.com/office/drawing/2014/main" id="{8BB413C4-DC3C-C44E-AD88-1F42C114731D}"/>
              </a:ext>
            </a:extLst>
          </p:cNvPr>
          <p:cNvSpPr/>
          <p:nvPr/>
        </p:nvSpPr>
        <p:spPr>
          <a:xfrm>
            <a:off x="6631481" y="5820783"/>
            <a:ext cx="2148858" cy="24622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600" dirty="0"/>
              <a:t>Analog </a:t>
            </a:r>
            <a:r>
              <a:rPr sz="1600" dirty="0"/>
              <a:t>FM Ratio </a:t>
            </a:r>
            <a:r>
              <a:rPr lang="en-US" sz="1600" dirty="0"/>
              <a:t>Detector</a:t>
            </a:r>
            <a:endParaRPr sz="1600" dirty="0"/>
          </a:p>
        </p:txBody>
      </p:sp>
      <p:pic>
        <p:nvPicPr>
          <p:cNvPr id="4" name="Picture 3">
            <a:extLst>
              <a:ext uri="{FF2B5EF4-FFF2-40B4-BE49-F238E27FC236}">
                <a16:creationId xmlns:a16="http://schemas.microsoft.com/office/drawing/2014/main" id="{8F44A797-C18D-2548-BB24-364A6281646B}"/>
              </a:ext>
            </a:extLst>
          </p:cNvPr>
          <p:cNvPicPr>
            <a:picLocks noChangeAspect="1"/>
          </p:cNvPicPr>
          <p:nvPr/>
        </p:nvPicPr>
        <p:blipFill>
          <a:blip r:embed="rId5"/>
          <a:stretch>
            <a:fillRect/>
          </a:stretch>
        </p:blipFill>
        <p:spPr>
          <a:xfrm>
            <a:off x="8882142" y="4161430"/>
            <a:ext cx="3266479" cy="2292817"/>
          </a:xfrm>
          <a:prstGeom prst="rect">
            <a:avLst/>
          </a:prstGeom>
        </p:spPr>
      </p:pic>
    </p:spTree>
    <p:extLst>
      <p:ext uri="{BB962C8B-B14F-4D97-AF65-F5344CB8AC3E}">
        <p14:creationId xmlns:p14="http://schemas.microsoft.com/office/powerpoint/2010/main" val="1088880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708" y="543337"/>
            <a:ext cx="11534634" cy="868362"/>
          </a:xfrm>
        </p:spPr>
        <p:txBody>
          <a:bodyPr anchor="ctr">
            <a:noAutofit/>
          </a:bodyPr>
          <a:lstStyle/>
          <a:p>
            <a:pPr algn="ctr"/>
            <a:r>
              <a:rPr lang="en-US" sz="4400" dirty="0">
                <a:latin typeface="Arial" panose="020B0604020202020204" pitchFamily="34" charset="0"/>
                <a:cs typeface="Arial" panose="020B0604020202020204" pitchFamily="34" charset="0"/>
              </a:rPr>
              <a:t>Software defined radio, part 2, sinusoidal signals and representations</a:t>
            </a:r>
          </a:p>
        </p:txBody>
      </p:sp>
      <p:sp>
        <p:nvSpPr>
          <p:cNvPr id="3" name="Content Placeholder 2"/>
          <p:cNvSpPr>
            <a:spLocks noGrp="1"/>
          </p:cNvSpPr>
          <p:nvPr>
            <p:ph idx="1"/>
          </p:nvPr>
        </p:nvSpPr>
        <p:spPr>
          <a:xfrm>
            <a:off x="619432" y="2419393"/>
            <a:ext cx="11112910" cy="3895270"/>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Oscillatory signals and Fourier analysis</a:t>
            </a:r>
          </a:p>
          <a:p>
            <a:pPr marL="342900" indent="-342900" algn="l">
              <a:buFont typeface="Arial" charset="0"/>
              <a:buChar char="•"/>
            </a:pPr>
            <a:r>
              <a:rPr lang="en-US" sz="2000" dirty="0">
                <a:latin typeface="Arial" panose="020B0604020202020204" pitchFamily="34" charset="0"/>
                <a:cs typeface="Arial" panose="020B0604020202020204" pitchFamily="34" charset="0"/>
              </a:rPr>
              <a:t>Analytic signals</a:t>
            </a:r>
          </a:p>
          <a:p>
            <a:pPr marL="342900" indent="-342900" algn="l">
              <a:buFont typeface="Arial" charset="0"/>
              <a:buChar char="•"/>
            </a:pPr>
            <a:r>
              <a:rPr lang="en-US" sz="2000" dirty="0">
                <a:latin typeface="Arial" panose="020B0604020202020204" pitchFamily="34" charset="0"/>
                <a:cs typeface="Arial" panose="020B0604020202020204" pitchFamily="34" charset="0"/>
              </a:rPr>
              <a:t>Noise, analytic signals and representing modulation</a:t>
            </a:r>
          </a:p>
          <a:p>
            <a:pPr marL="342900" indent="-342900" algn="l">
              <a:buFont typeface="Arial" charset="0"/>
              <a:buChar char="•"/>
            </a:pPr>
            <a:r>
              <a:rPr lang="en-US" sz="2000" dirty="0">
                <a:latin typeface="Arial" panose="020B0604020202020204" pitchFamily="34" charset="0"/>
                <a:cs typeface="Arial" panose="020B0604020202020204" pitchFamily="34" charset="0"/>
              </a:rPr>
              <a:t>Sampling and aliasing</a:t>
            </a:r>
          </a:p>
          <a:p>
            <a:pPr marL="342900" indent="-342900" algn="l">
              <a:buFont typeface="Arial" charset="0"/>
              <a:buChar char="•"/>
            </a:pPr>
            <a:r>
              <a:rPr lang="en-US" sz="2000" dirty="0">
                <a:latin typeface="Arial" panose="020B0604020202020204" pitchFamily="34" charset="0"/>
                <a:cs typeface="Arial" panose="020B0604020202020204" pitchFamily="34" charset="0"/>
              </a:rPr>
              <a:t>The frequency domain</a:t>
            </a: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dirty="0"/>
          </a:p>
        </p:txBody>
      </p:sp>
    </p:spTree>
    <p:extLst>
      <p:ext uri="{BB962C8B-B14F-4D97-AF65-F5344CB8AC3E}">
        <p14:creationId xmlns:p14="http://schemas.microsoft.com/office/powerpoint/2010/main" val="1668862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165512" cy="868362"/>
          </a:xfrm>
        </p:spPr>
        <p:txBody>
          <a:bodyPr anchor="ctr">
            <a:normAutofit/>
          </a:bodyPr>
          <a:lstStyle/>
          <a:p>
            <a:pPr algn="ctr"/>
            <a:r>
              <a:rPr lang="en-US" sz="4400" dirty="0">
                <a:latin typeface="Arial" panose="020B0604020202020204" pitchFamily="34" charset="0"/>
                <a:cs typeface="Arial" panose="020B0604020202020204" pitchFamily="34" charset="0"/>
              </a:rPr>
              <a:t>Oscillatory signals and Fourier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576" y="1487211"/>
                <a:ext cx="8569424" cy="5051702"/>
              </a:xfrm>
            </p:spPr>
            <p:txBody>
              <a:bodyPr>
                <a:noAutofit/>
              </a:bodyPr>
              <a:lstStyle/>
              <a:p>
                <a:pPr marL="342900" indent="-342900" algn="l">
                  <a:buFont typeface="Arial" panose="020B0604020202020204" pitchFamily="34" charset="0"/>
                  <a:buChar char="•"/>
                </a:pPr>
                <a:r>
                  <a:rPr lang="en-US" sz="2000" dirty="0">
                    <a:latin typeface="Arial" charset="0"/>
                    <a:cs typeface="Arial" charset="0"/>
                  </a:rPr>
                  <a:t>Sinusoidal signals are a natural representative of signals for information transmission.</a:t>
                </a:r>
              </a:p>
              <a:p>
                <a:pPr marL="800100" lvl="1" indent="-342900" algn="l">
                  <a:buFont typeface="Arial" panose="020B0604020202020204" pitchFamily="34" charset="0"/>
                  <a:buChar char="•"/>
                </a:pPr>
                <a:r>
                  <a:rPr lang="en-US" sz="1800" dirty="0">
                    <a:latin typeface="Arial" charset="0"/>
                    <a:cs typeface="Arial" charset="0"/>
                  </a:rPr>
                  <a:t>Recall that electromagnetic radiation (the radio waves that carry information) are generated by accelerating charges, caused by potentials with non-zero second derivatives.  Sinusoidal signals are always accelerating.</a:t>
                </a:r>
              </a:p>
              <a:p>
                <a:pPr marL="800100" lvl="1" indent="-342900" algn="l">
                  <a:buFont typeface="Arial" panose="020B0604020202020204" pitchFamily="34" charset="0"/>
                  <a:buChar char="•"/>
                </a:pPr>
                <a:r>
                  <a:rPr lang="en-US" sz="1800" dirty="0">
                    <a:latin typeface="Arial" charset="0"/>
                    <a:cs typeface="Arial" charset="0"/>
                  </a:rPr>
                  <a:t>Fourier decomposition allows us to decompose any signal into a sum of simple sinusoidal components (in the real domain or the complex domain) of different frequencies. For example, </a:t>
                </a:r>
                <a14:m>
                  <m:oMath xmlns:m="http://schemas.openxmlformats.org/officeDocument/2006/math">
                    <m:r>
                      <a:rPr lang="en-US" sz="1800" b="0" i="1" smtClean="0">
                        <a:latin typeface="Cambria Math" panose="02040503050406030204" pitchFamily="18" charset="0"/>
                        <a:cs typeface="Arial" charset="0"/>
                      </a:rPr>
                      <m:t>𝑠</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𝑡</m:t>
                        </m:r>
                      </m:e>
                    </m:d>
                    <m:r>
                      <a:rPr lang="en-US" sz="1800" b="0" i="1" smtClean="0">
                        <a:latin typeface="Cambria Math" panose="02040503050406030204" pitchFamily="18" charset="0"/>
                        <a:cs typeface="Arial" charset="0"/>
                      </a:rPr>
                      <m:t>= </m:t>
                    </m:r>
                    <m:nary>
                      <m:naryPr>
                        <m:chr m:val="∑"/>
                        <m:ctrlPr>
                          <a:rPr lang="en-US" sz="1800" b="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𝑚</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m:t>
                        </m:r>
                      </m:sub>
                      <m:sup>
                        <m:r>
                          <a:rPr lang="en-US" sz="1800" b="0" i="1" smtClean="0">
                            <a:latin typeface="Cambria Math" panose="02040503050406030204" pitchFamily="18" charset="0"/>
                            <a:ea typeface="Cambria Math" panose="02040503050406030204" pitchFamily="18" charset="0"/>
                            <a:cs typeface="Arial" charset="0"/>
                          </a:rPr>
                          <m:t>∞</m:t>
                        </m:r>
                      </m:sup>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𝑎</m:t>
                            </m:r>
                          </m:e>
                          <m:sub>
                            <m:r>
                              <a:rPr lang="en-US" sz="1800" b="0" i="1" smtClean="0">
                                <a:latin typeface="Cambria Math" panose="02040503050406030204" pitchFamily="18" charset="0"/>
                                <a:cs typeface="Arial" charset="0"/>
                              </a:rPr>
                              <m:t>𝑚</m:t>
                            </m:r>
                          </m:sub>
                        </m:sSub>
                        <m:func>
                          <m:funcPr>
                            <m:ctrlPr>
                              <a:rPr lang="en-US" sz="1800" b="0" i="1" smtClean="0">
                                <a:latin typeface="Cambria Math" panose="02040503050406030204" pitchFamily="18" charset="0"/>
                                <a:cs typeface="Arial" charset="0"/>
                              </a:rPr>
                            </m:ctrlPr>
                          </m:funcPr>
                          <m:fName>
                            <m:r>
                              <m:rPr>
                                <m:sty m:val="p"/>
                              </m:rPr>
                              <a:rPr lang="en-US" sz="1800" b="0" i="0" smtClean="0">
                                <a:latin typeface="Cambria Math" panose="02040503050406030204" pitchFamily="18" charset="0"/>
                                <a:cs typeface="Arial" charset="0"/>
                              </a:rPr>
                              <m:t>sin</m:t>
                            </m:r>
                          </m:fName>
                          <m:e>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𝑚</m:t>
                                </m:r>
                                <m:r>
                                  <a:rPr lang="en-US" sz="1800" b="0" i="1" smtClean="0">
                                    <a:latin typeface="Cambria Math" panose="02040503050406030204" pitchFamily="18" charset="0"/>
                                    <a:ea typeface="Cambria Math" panose="02040503050406030204" pitchFamily="18" charset="0"/>
                                    <a:cs typeface="Arial" charset="0"/>
                                  </a:rPr>
                                  <m:t>𝜔</m:t>
                                </m:r>
                                <m:r>
                                  <a:rPr lang="en-US" sz="1800" b="0" i="1" smtClean="0">
                                    <a:latin typeface="Cambria Math" panose="02040503050406030204" pitchFamily="18" charset="0"/>
                                    <a:ea typeface="Cambria Math" panose="02040503050406030204" pitchFamily="18" charset="0"/>
                                    <a:cs typeface="Arial" charset="0"/>
                                  </a:rPr>
                                  <m:t>𝑡</m:t>
                                </m:r>
                              </m:e>
                            </m:d>
                          </m:e>
                        </m:func>
                        <m:r>
                          <a:rPr lang="en-US" sz="1800" b="0" i="1" smtClean="0">
                            <a:latin typeface="Cambria Math" panose="02040503050406030204" pitchFamily="18" charset="0"/>
                            <a:ea typeface="Cambria Math" panose="02040503050406030204" pitchFamily="18" charset="0"/>
                            <a:cs typeface="Arial" charset="0"/>
                          </a:rPr>
                          <m:t>+ </m:t>
                        </m:r>
                      </m:e>
                    </m:nary>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𝑏</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 </m:t>
                    </m:r>
                    <m:r>
                      <m:rPr>
                        <m:sty m:val="p"/>
                      </m:rPr>
                      <a:rPr lang="en-US" sz="1800" b="0" i="0" smtClean="0">
                        <a:latin typeface="Cambria Math" panose="02040503050406030204" pitchFamily="18" charset="0"/>
                        <a:cs typeface="Arial" charset="0"/>
                      </a:rPr>
                      <m:t>cos</m:t>
                    </m:r>
                    <m:r>
                      <a:rPr lang="en-US" sz="1800" b="0" i="1" smtClean="0">
                        <a:latin typeface="Cambria Math" panose="02040503050406030204" pitchFamily="18" charset="0"/>
                        <a:cs typeface="Arial" charset="0"/>
                      </a:rPr>
                      <m:t>⁡(</m:t>
                    </m:r>
                    <m:r>
                      <a:rPr lang="en-US" sz="1800" i="1">
                        <a:latin typeface="Cambria Math" panose="02040503050406030204" pitchFamily="18" charset="0"/>
                        <a:cs typeface="Arial" charset="0"/>
                      </a:rPr>
                      <m:t>𝑚</m:t>
                    </m:r>
                    <m:r>
                      <a:rPr lang="en-US" sz="1800" i="1">
                        <a:latin typeface="Cambria Math" panose="02040503050406030204" pitchFamily="18" charset="0"/>
                        <a:ea typeface="Cambria Math" panose="02040503050406030204" pitchFamily="18" charset="0"/>
                        <a:cs typeface="Arial" charset="0"/>
                      </a:rPr>
                      <m:t>𝜔</m:t>
                    </m:r>
                    <m:r>
                      <a:rPr lang="en-US" sz="1800" i="1">
                        <a:latin typeface="Cambria Math" panose="02040503050406030204" pitchFamily="18" charset="0"/>
                        <a:ea typeface="Cambria Math" panose="02040503050406030204" pitchFamily="18" charset="0"/>
                        <a:cs typeface="Arial" charset="0"/>
                      </a:rPr>
                      <m:t>𝑡</m:t>
                    </m:r>
                    <m:r>
                      <a:rPr lang="en-US" sz="1800" b="0" i="1" smtClean="0">
                        <a:latin typeface="Cambria Math" panose="02040503050406030204" pitchFamily="18" charset="0"/>
                        <a:cs typeface="Arial" charset="0"/>
                      </a:rPr>
                      <m:t>)</m:t>
                    </m:r>
                  </m:oMath>
                </a14:m>
                <a:r>
                  <a:rPr lang="en-US" sz="1800" dirty="0"/>
                  <a:t>. </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We can easily analyze signal processing on a complex signals by determining the behavior on simple sinusoidal functions and combining them.</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Signals can equally well represented in either the time domain or the frequency domain.  For example, the simple function </a:t>
                </a:r>
                <a14:m>
                  <m:oMath xmlns:m="http://schemas.openxmlformats.org/officeDocument/2006/math">
                    <m:r>
                      <a:rPr lang="en-US" sz="1800" b="0" i="1" smtClean="0">
                        <a:latin typeface="Cambria Math" panose="02040503050406030204" pitchFamily="18" charset="0"/>
                        <a:cs typeface="Arial" panose="020B0604020202020204" pitchFamily="34" charset="0"/>
                      </a:rPr>
                      <m:t>𝑓</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𝛼</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Arial" panose="020B0604020202020204" pitchFamily="34" charset="0"/>
                    <a:cs typeface="Arial" panose="020B0604020202020204" pitchFamily="34" charset="0"/>
                  </a:rPr>
                  <a:t> in the time domain is represented as </a:t>
                </a:r>
                <a14:m>
                  <m:oMath xmlns:m="http://schemas.openxmlformats.org/officeDocument/2006/math">
                    <m:r>
                      <a:rPr lang="en-US" sz="1800" b="0" i="1" smtClean="0">
                        <a:latin typeface="Cambria Math" panose="02040503050406030204" pitchFamily="18" charset="0"/>
                        <a:cs typeface="Arial" panose="020B0604020202020204" pitchFamily="34" charset="0"/>
                      </a:rPr>
                      <m:t>𝐹</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𝛼</m:t>
                    </m:r>
                  </m:oMath>
                </a14:m>
                <a:r>
                  <a:rPr lang="en-US" sz="1800" dirty="0">
                    <a:latin typeface="Arial" panose="020B0604020202020204" pitchFamily="34" charset="0"/>
                    <a:cs typeface="Arial" panose="020B0604020202020204" pitchFamily="34" charset="0"/>
                  </a:rPr>
                  <a:t>, in the frequency domain. The (continuous or discrete) Fourier transform converts between these representations.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576" y="1487211"/>
                <a:ext cx="8569424" cy="5051702"/>
              </a:xfrm>
              <a:blipFill>
                <a:blip r:embed="rId3"/>
                <a:stretch>
                  <a:fillRect l="-444" t="-1003" r="-1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dirty="0"/>
          </a:p>
        </p:txBody>
      </p:sp>
      <p:pic>
        <p:nvPicPr>
          <p:cNvPr id="6" name="Picture 5">
            <a:extLst>
              <a:ext uri="{FF2B5EF4-FFF2-40B4-BE49-F238E27FC236}">
                <a16:creationId xmlns:a16="http://schemas.microsoft.com/office/drawing/2014/main" id="{57D80F3C-9F96-B042-ACD0-C31B6280F9A6}"/>
              </a:ext>
            </a:extLst>
          </p:cNvPr>
          <p:cNvPicPr>
            <a:picLocks noChangeAspect="1"/>
          </p:cNvPicPr>
          <p:nvPr/>
        </p:nvPicPr>
        <p:blipFill>
          <a:blip r:embed="rId4"/>
          <a:stretch>
            <a:fillRect/>
          </a:stretch>
        </p:blipFill>
        <p:spPr>
          <a:xfrm>
            <a:off x="8636000" y="2811142"/>
            <a:ext cx="3489424" cy="2685488"/>
          </a:xfrm>
          <a:prstGeom prst="rect">
            <a:avLst/>
          </a:prstGeom>
        </p:spPr>
      </p:pic>
    </p:spTree>
    <p:extLst>
      <p:ext uri="{BB962C8B-B14F-4D97-AF65-F5344CB8AC3E}">
        <p14:creationId xmlns:p14="http://schemas.microsoft.com/office/powerpoint/2010/main" val="2482642959"/>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7712</TotalTime>
  <Words>5288</Words>
  <Application>Microsoft Macintosh PowerPoint</Application>
  <PresentationFormat>Widescreen</PresentationFormat>
  <Paragraphs>505</Paragraphs>
  <Slides>56</Slides>
  <Notes>56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56</vt:i4>
      </vt:variant>
    </vt:vector>
  </HeadingPairs>
  <TitlesOfParts>
    <vt:vector size="64" baseType="lpstr">
      <vt:lpstr>Arial</vt:lpstr>
      <vt:lpstr>Calibri</vt:lpstr>
      <vt:lpstr>Calibri Light</vt:lpstr>
      <vt:lpstr>Cambria Math</vt:lpstr>
      <vt:lpstr>Century Gothic</vt:lpstr>
      <vt:lpstr>Helvetica Light</vt:lpstr>
      <vt:lpstr>Office Theme</vt:lpstr>
      <vt:lpstr>Retrospect</vt:lpstr>
      <vt:lpstr>Internet of Things: Software Defined Radios</vt:lpstr>
      <vt:lpstr>Software defined radio, part 1, radios, spectrum and modulation</vt:lpstr>
      <vt:lpstr>Radio and transmission lines</vt:lpstr>
      <vt:lpstr>Spectrum</vt:lpstr>
      <vt:lpstr>Modulators and demodulators</vt:lpstr>
      <vt:lpstr>AM</vt:lpstr>
      <vt:lpstr>FM</vt:lpstr>
      <vt:lpstr>Software defined radio, part 2, sinusoidal signals and representations</vt:lpstr>
      <vt:lpstr>Oscillatory signals and Fourier analysis</vt:lpstr>
      <vt:lpstr>Analytic signal representation</vt:lpstr>
      <vt:lpstr>Noise, analytic signals and modulation</vt:lpstr>
      <vt:lpstr>Sampling and aliasing</vt:lpstr>
      <vt:lpstr>Negative frequency </vt:lpstr>
      <vt:lpstr>Signal reconstruction</vt:lpstr>
      <vt:lpstr>Digital Filters</vt:lpstr>
      <vt:lpstr>Fourier Transforms and the frequency domain</vt:lpstr>
      <vt:lpstr>Working in the frequency domain</vt:lpstr>
      <vt:lpstr>Software defined radio, part 3, what’s an SDR and how do you use it?</vt:lpstr>
      <vt:lpstr>What’s an SDR?</vt:lpstr>
      <vt:lpstr>Building blocks</vt:lpstr>
      <vt:lpstr>Gnu Radio</vt:lpstr>
      <vt:lpstr>AM Demodulation in an SDR</vt:lpstr>
      <vt:lpstr>FM Demodulation in an SDR</vt:lpstr>
      <vt:lpstr>FSK Modulation</vt:lpstr>
      <vt:lpstr>BFSK modulation</vt:lpstr>
      <vt:lpstr>BPSK modulation</vt:lpstr>
      <vt:lpstr>QPSK Modulation</vt:lpstr>
      <vt:lpstr>Software defined radio, part 4, receiving, transmitting and decoding wireless router signals with SDR</vt:lpstr>
      <vt:lpstr>OFDM Modulation </vt:lpstr>
      <vt:lpstr>Why OFDM?</vt:lpstr>
      <vt:lpstr>OFDM transmitter elements</vt:lpstr>
      <vt:lpstr>OFDM – receiver elements</vt:lpstr>
      <vt:lpstr>OFDM prefix codes and symbol mapping</vt:lpstr>
      <vt:lpstr>OFDM prefix codes</vt:lpstr>
      <vt:lpstr>Gnu Radio OFDM Receiver</vt:lpstr>
      <vt:lpstr>Notes on Gnu Radio OFDM receiver</vt:lpstr>
      <vt:lpstr>Notes on Gnu Radio OFDM receiver</vt:lpstr>
      <vt:lpstr>Software defined radio, part 5, amplifiers, beam forming, jamming and SDR RF attacks</vt:lpstr>
      <vt:lpstr>Directionality and steering</vt:lpstr>
      <vt:lpstr>Signal loss</vt:lpstr>
      <vt:lpstr>Receiver sensitivity</vt:lpstr>
      <vt:lpstr>Jamming</vt:lpstr>
      <vt:lpstr>Jamming ODFM</vt:lpstr>
      <vt:lpstr>Array of coherent sources</vt:lpstr>
      <vt:lpstr>Beam forming and reception with multiple elements</vt:lpstr>
      <vt:lpstr>Additional information on phased arrays</vt:lpstr>
      <vt:lpstr>Broad band amplifiers</vt:lpstr>
      <vt:lpstr>SDR and IoT</vt:lpstr>
      <vt:lpstr>Follow the rules</vt:lpstr>
      <vt:lpstr>Exercises</vt:lpstr>
      <vt:lpstr>References</vt:lpstr>
      <vt:lpstr>License</vt:lpstr>
      <vt:lpstr>Beam forming 802.11 protocol stack</vt:lpstr>
      <vt:lpstr>Mac frame format</vt:lpstr>
      <vt:lpstr>OFDM integration</vt:lpstr>
      <vt:lpstr>Radio and SDR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1022</cp:revision>
  <cp:lastPrinted>2019-03-18T19:40:59Z</cp:lastPrinted>
  <dcterms:created xsi:type="dcterms:W3CDTF">2017-02-22T19:21:19Z</dcterms:created>
  <dcterms:modified xsi:type="dcterms:W3CDTF">2020-04-06T20:08:49Z</dcterms:modified>
  <cp:category/>
</cp:coreProperties>
</file>